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5"/>
  </p:notesMasterIdLst>
  <p:handoutMasterIdLst>
    <p:handoutMasterId r:id="rId36"/>
  </p:handoutMasterIdLst>
  <p:sldIdLst>
    <p:sldId id="257" r:id="rId2"/>
    <p:sldId id="262" r:id="rId3"/>
    <p:sldId id="267" r:id="rId4"/>
    <p:sldId id="311" r:id="rId5"/>
    <p:sldId id="314" r:id="rId6"/>
    <p:sldId id="313" r:id="rId7"/>
    <p:sldId id="307" r:id="rId8"/>
    <p:sldId id="331" r:id="rId9"/>
    <p:sldId id="332" r:id="rId10"/>
    <p:sldId id="318" r:id="rId11"/>
    <p:sldId id="320" r:id="rId12"/>
    <p:sldId id="323" r:id="rId13"/>
    <p:sldId id="321" r:id="rId14"/>
    <p:sldId id="317" r:id="rId15"/>
    <p:sldId id="309" r:id="rId16"/>
    <p:sldId id="315" r:id="rId17"/>
    <p:sldId id="310" r:id="rId18"/>
    <p:sldId id="298" r:id="rId19"/>
    <p:sldId id="299" r:id="rId20"/>
    <p:sldId id="300" r:id="rId21"/>
    <p:sldId id="301" r:id="rId22"/>
    <p:sldId id="302" r:id="rId23"/>
    <p:sldId id="303" r:id="rId24"/>
    <p:sldId id="327" r:id="rId25"/>
    <p:sldId id="329" r:id="rId26"/>
    <p:sldId id="325" r:id="rId27"/>
    <p:sldId id="328" r:id="rId28"/>
    <p:sldId id="308" r:id="rId29"/>
    <p:sldId id="319" r:id="rId30"/>
    <p:sldId id="324" r:id="rId31"/>
    <p:sldId id="304" r:id="rId32"/>
    <p:sldId id="330" r:id="rId33"/>
    <p:sldId id="295" r:id="rId34"/>
  </p:sldIdLst>
  <p:sldSz cx="9144000" cy="6858000" type="screen4x3"/>
  <p:notesSz cx="6669088" cy="9926638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AG Round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AG Round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AG Round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AG Round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AG Round" pitchFamily="82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VAG Round" pitchFamily="82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VAG Round" pitchFamily="82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VAG Round" pitchFamily="82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VAG Round" pitchFamily="8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9933"/>
    <a:srgbClr val="FFFF00"/>
    <a:srgbClr val="000099"/>
    <a:srgbClr val="0000FF"/>
    <a:srgbClr val="000066"/>
    <a:srgbClr val="FF99FF"/>
    <a:srgbClr val="CC009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6356" autoAdjust="0"/>
    <p:restoredTop sz="86957" autoAdjust="0"/>
  </p:normalViewPr>
  <p:slideViewPr>
    <p:cSldViewPr>
      <p:cViewPr>
        <p:scale>
          <a:sx n="70" d="100"/>
          <a:sy n="70" d="100"/>
        </p:scale>
        <p:origin x="-1578" y="-54"/>
      </p:cViewPr>
      <p:guideLst>
        <p:guide orient="horz" pos="708"/>
        <p:guide orient="horz" pos="618"/>
        <p:guide orient="horz" pos="799"/>
        <p:guide orient="horz" pos="3702"/>
        <p:guide pos="5466"/>
        <p:guide pos="476"/>
        <p:guide pos="3742"/>
        <p:guide pos="14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26" tIns="43763" rIns="87526" bIns="43763" numCol="1" anchor="t" anchorCtr="0" compatLnSpc="1">
            <a:prstTxWarp prst="textNoShape">
              <a:avLst/>
            </a:prstTxWarp>
          </a:bodyPr>
          <a:lstStyle>
            <a:lvl1pPr defTabSz="874713">
              <a:defRPr sz="1100">
                <a:latin typeface="Arial" charset="0"/>
              </a:defRPr>
            </a:lvl1pPr>
          </a:lstStyle>
          <a:p>
            <a:endParaRPr lang="fi-FI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26" tIns="43763" rIns="87526" bIns="43763" numCol="1" anchor="t" anchorCtr="0" compatLnSpc="1">
            <a:prstTxWarp prst="textNoShape">
              <a:avLst/>
            </a:prstTxWarp>
          </a:bodyPr>
          <a:lstStyle>
            <a:lvl1pPr algn="r" defTabSz="874713">
              <a:defRPr sz="1100">
                <a:latin typeface="Arial" charset="0"/>
              </a:defRPr>
            </a:lvl1pPr>
          </a:lstStyle>
          <a:p>
            <a:endParaRPr lang="fi-FI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26" tIns="43763" rIns="87526" bIns="43763" numCol="1" anchor="b" anchorCtr="0" compatLnSpc="1">
            <a:prstTxWarp prst="textNoShape">
              <a:avLst/>
            </a:prstTxWarp>
          </a:bodyPr>
          <a:lstStyle>
            <a:lvl1pPr defTabSz="874713">
              <a:defRPr sz="1100">
                <a:latin typeface="Arial" charset="0"/>
              </a:defRPr>
            </a:lvl1pPr>
          </a:lstStyle>
          <a:p>
            <a:endParaRPr lang="fi-FI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429750"/>
            <a:ext cx="28908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526" tIns="43763" rIns="87526" bIns="43763" numCol="1" anchor="b" anchorCtr="0" compatLnSpc="1">
            <a:prstTxWarp prst="textNoShape">
              <a:avLst/>
            </a:prstTxWarp>
          </a:bodyPr>
          <a:lstStyle>
            <a:lvl1pPr algn="r" defTabSz="874713">
              <a:defRPr sz="1100">
                <a:latin typeface="Arial" charset="0"/>
              </a:defRPr>
            </a:lvl1pPr>
          </a:lstStyle>
          <a:p>
            <a:fld id="{704B6A25-19AF-4317-AA4E-EC044FD511CB}" type="slidenum">
              <a:rPr lang="fi-FI"/>
              <a:pPr/>
              <a:t>‹N°›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3" rIns="94826" bIns="47413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charset="0"/>
              </a:defRPr>
            </a:lvl1pPr>
          </a:lstStyle>
          <a:p>
            <a:endParaRPr lang="fi-FI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3" rIns="94826" bIns="47413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charset="0"/>
              </a:defRPr>
            </a:lvl1pPr>
          </a:lstStyle>
          <a:p>
            <a:endParaRPr lang="fi-FI"/>
          </a:p>
        </p:txBody>
      </p:sp>
      <p:sp>
        <p:nvSpPr>
          <p:cNvPr id="1208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3" rIns="94826" bIns="474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3" rIns="94826" bIns="47413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charset="0"/>
              </a:defRPr>
            </a:lvl1pPr>
          </a:lstStyle>
          <a:p>
            <a:endParaRPr lang="fi-FI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9750"/>
            <a:ext cx="28908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6" tIns="47413" rIns="94826" bIns="47413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charset="0"/>
              </a:defRPr>
            </a:lvl1pPr>
          </a:lstStyle>
          <a:p>
            <a:fld id="{D4A82D1F-712D-4144-8FA6-90D1C5C743C2}" type="slidenum">
              <a:rPr lang="fi-FI"/>
              <a:pPr/>
              <a:t>‹N°›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8E4701-3B02-442F-BA08-7B3B87BD5236}" type="slidenum">
              <a:rPr lang="fi-FI"/>
              <a:pPr/>
              <a:t>1</a:t>
            </a:fld>
            <a:endParaRPr lang="fi-FI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920F2-5AAA-4AF3-8F10-316DC45FBF62}" type="slidenum">
              <a:rPr lang="fi-FI"/>
              <a:pPr/>
              <a:t>13</a:t>
            </a:fld>
            <a:endParaRPr lang="fi-FI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920F2-5AAA-4AF3-8F10-316DC45FBF62}" type="slidenum">
              <a:rPr lang="fi-FI"/>
              <a:pPr/>
              <a:t>14</a:t>
            </a:fld>
            <a:endParaRPr lang="fi-FI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86DBE-B338-42C6-960B-A13C0FD9520E}" type="slidenum">
              <a:rPr lang="fi-FI"/>
              <a:pPr/>
              <a:t>16</a:t>
            </a:fld>
            <a:endParaRPr lang="fi-FI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920F2-5AAA-4AF3-8F10-316DC45FBF62}" type="slidenum">
              <a:rPr lang="fi-FI"/>
              <a:pPr/>
              <a:t>29</a:t>
            </a:fld>
            <a:endParaRPr lang="fi-FI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920F2-5AAA-4AF3-8F10-316DC45FBF62}" type="slidenum">
              <a:rPr lang="fi-FI"/>
              <a:pPr/>
              <a:t>30</a:t>
            </a:fld>
            <a:endParaRPr lang="fi-FI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139FDD-F4A9-41F6-ABC0-D9A4ACEFFF1F}" type="slidenum">
              <a:rPr lang="fi-FI"/>
              <a:pPr/>
              <a:t>2</a:t>
            </a:fld>
            <a:endParaRPr lang="fi-FI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4BC4A0-C2CD-4E55-A324-D4F4DE2832CC}" type="slidenum">
              <a:rPr lang="fi-FI"/>
              <a:pPr/>
              <a:t>3</a:t>
            </a:fld>
            <a:endParaRPr lang="fi-FI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B57A1-B333-4EB9-AA14-E19E01DEC566}" type="slidenum">
              <a:rPr lang="fi-FI"/>
              <a:pPr/>
              <a:t>4</a:t>
            </a:fld>
            <a:endParaRPr lang="fi-FI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BF1C8-0467-4D7C-8004-E4A10E721904}" type="slidenum">
              <a:rPr lang="fi-FI"/>
              <a:pPr/>
              <a:t>5</a:t>
            </a:fld>
            <a:endParaRPr lang="fi-FI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3039DB-8F31-48C3-B1AA-40839EE31FC1}" type="slidenum">
              <a:rPr lang="fi-FI"/>
              <a:pPr/>
              <a:t>6</a:t>
            </a:fld>
            <a:endParaRPr lang="fi-FI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920F2-5AAA-4AF3-8F10-316DC45FBF62}" type="slidenum">
              <a:rPr lang="fi-FI"/>
              <a:pPr/>
              <a:t>10</a:t>
            </a:fld>
            <a:endParaRPr lang="fi-FI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920F2-5AAA-4AF3-8F10-316DC45FBF62}" type="slidenum">
              <a:rPr lang="fi-FI"/>
              <a:pPr/>
              <a:t>11</a:t>
            </a:fld>
            <a:endParaRPr lang="fi-FI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920F2-5AAA-4AF3-8F10-316DC45FBF62}" type="slidenum">
              <a:rPr lang="fi-FI"/>
              <a:pPr/>
              <a:t>12</a:t>
            </a:fld>
            <a:endParaRPr lang="fi-FI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39975" y="1592263"/>
            <a:ext cx="6335713" cy="1404937"/>
          </a:xfrm>
        </p:spPr>
        <p:txBody>
          <a:bodyPr/>
          <a:lstStyle>
            <a:lvl1pPr>
              <a:spcBef>
                <a:spcPct val="25000"/>
              </a:spcBef>
              <a:defRPr sz="4000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3897313"/>
            <a:ext cx="6335713" cy="1584325"/>
          </a:xfrm>
          <a:ln algn="ctr"/>
        </p:spPr>
        <p:txBody>
          <a:bodyPr wrap="none"/>
          <a:lstStyle>
            <a:lvl1pPr marL="0" indent="0">
              <a:spcBef>
                <a:spcPct val="25000"/>
              </a:spcBef>
              <a:buFont typeface="Wingdings" pitchFamily="2" charset="2"/>
              <a:buNone/>
              <a:defRPr sz="2800"/>
            </a:lvl1pPr>
          </a:lstStyle>
          <a:p>
            <a:r>
              <a:rPr lang="en-GB"/>
              <a:t>Author</a:t>
            </a:r>
            <a:endParaRPr lang="fi-FI"/>
          </a:p>
        </p:txBody>
      </p:sp>
      <p:sp>
        <p:nvSpPr>
          <p:cNvPr id="113674" name="Rectangle 10"/>
          <p:cNvSpPr>
            <a:spLocks noChangeArrowheads="1"/>
          </p:cNvSpPr>
          <p:nvPr userDrawn="1"/>
        </p:nvSpPr>
        <p:spPr bwMode="auto">
          <a:xfrm>
            <a:off x="0" y="0"/>
            <a:ext cx="2124075" cy="685800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3675" name="Rectangle 11"/>
          <p:cNvSpPr>
            <a:spLocks noChangeArrowheads="1"/>
          </p:cNvSpPr>
          <p:nvPr userDrawn="1"/>
        </p:nvSpPr>
        <p:spPr bwMode="auto">
          <a:xfrm>
            <a:off x="71438" y="981075"/>
            <a:ext cx="7524750" cy="1428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3684" name="Rectangle 20"/>
          <p:cNvSpPr>
            <a:spLocks noChangeArrowheads="1"/>
          </p:cNvSpPr>
          <p:nvPr userDrawn="1"/>
        </p:nvSpPr>
        <p:spPr bwMode="auto">
          <a:xfrm>
            <a:off x="71438" y="6092825"/>
            <a:ext cx="9072562" cy="144463"/>
          </a:xfrm>
          <a:prstGeom prst="rect">
            <a:avLst/>
          </a:prstGeom>
          <a:solidFill>
            <a:srgbClr val="0066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13713" name="Picture 4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450" y="0"/>
            <a:ext cx="186055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717" name="Picture 5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357188"/>
            <a:ext cx="2051050" cy="5461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96075" y="0"/>
            <a:ext cx="1979613" cy="638175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55650" y="0"/>
            <a:ext cx="5788025" cy="63817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650" y="0"/>
            <a:ext cx="7920038" cy="9810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268413"/>
            <a:ext cx="3883025" cy="51133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91075" y="1268413"/>
            <a:ext cx="3884613" cy="51133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5650" y="1268413"/>
            <a:ext cx="3883025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91075" y="1268413"/>
            <a:ext cx="3884613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6742113"/>
            <a:ext cx="8172450" cy="115887"/>
          </a:xfrm>
          <a:prstGeom prst="rect">
            <a:avLst/>
          </a:prstGeom>
          <a:gradFill rotWithShape="1">
            <a:gsLst>
              <a:gs pos="0">
                <a:srgbClr val="006666"/>
              </a:gs>
              <a:gs pos="100000">
                <a:srgbClr val="00666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tIns="46800" anchor="ctr"/>
          <a:lstStyle/>
          <a:p>
            <a:pPr>
              <a:tabLst>
                <a:tab pos="4486275" algn="ctr"/>
              </a:tabLst>
            </a:pPr>
            <a:r>
              <a:rPr lang="en-GB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2010-04-12, GREEMBED 2010</a:t>
            </a:r>
            <a:r>
              <a:rPr lang="en-GB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fi-FI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</a:t>
            </a:r>
            <a:fld id="{6C69086A-CFB1-48C6-A090-4E7B68203533}" type="slidenum">
              <a:rPr lang="fi-FI" sz="9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>
                <a:tabLst>
                  <a:tab pos="4486275" algn="ctr"/>
                </a:tabLst>
              </a:pPr>
              <a:t>‹N°›</a:t>
            </a:fld>
            <a:r>
              <a:rPr lang="fi-FI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0"/>
            <a:ext cx="7920038" cy="981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Click to edit Master title style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268413"/>
            <a:ext cx="7920038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755650" y="981075"/>
            <a:ext cx="7921625" cy="14287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98331" name="Picture 2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85113" y="5789613"/>
            <a:ext cx="1223962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fontAlgn="base">
        <a:lnSpc>
          <a:spcPct val="85000"/>
        </a:lnSpc>
        <a:spcBef>
          <a:spcPct val="15000"/>
        </a:spcBef>
        <a:spcAft>
          <a:spcPct val="1500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15000"/>
        </a:spcBef>
        <a:spcAft>
          <a:spcPct val="15000"/>
        </a:spcAft>
        <a:defRPr sz="3600" b="1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15000"/>
        </a:spcBef>
        <a:spcAft>
          <a:spcPct val="15000"/>
        </a:spcAft>
        <a:defRPr sz="3600" b="1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15000"/>
        </a:spcBef>
        <a:spcAft>
          <a:spcPct val="15000"/>
        </a:spcAft>
        <a:defRPr sz="3600" b="1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15000"/>
        </a:spcBef>
        <a:spcAft>
          <a:spcPct val="1500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15000"/>
        </a:spcBef>
        <a:spcAft>
          <a:spcPct val="1500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15000"/>
        </a:spcBef>
        <a:spcAft>
          <a:spcPct val="1500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15000"/>
        </a:spcBef>
        <a:spcAft>
          <a:spcPct val="1500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15000"/>
        </a:spcBef>
        <a:spcAft>
          <a:spcPct val="1500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55600" indent="-355600" algn="l" rtl="0" fontAlgn="base">
        <a:lnSpc>
          <a:spcPct val="85000"/>
        </a:lnSpc>
        <a:spcBef>
          <a:spcPct val="15000"/>
        </a:spcBef>
        <a:spcAft>
          <a:spcPct val="15000"/>
        </a:spcAft>
        <a:buClr>
          <a:srgbClr val="FF9900"/>
        </a:buClr>
        <a:buFont typeface="Wingdings" pitchFamily="2" charset="2"/>
        <a:buChar char="v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4863" indent="-269875" algn="l" rtl="0" fontAlgn="base">
        <a:lnSpc>
          <a:spcPct val="85000"/>
        </a:lnSpc>
        <a:spcBef>
          <a:spcPct val="15000"/>
        </a:spcBef>
        <a:spcAft>
          <a:spcPct val="15000"/>
        </a:spcAft>
        <a:buClr>
          <a:srgbClr val="FF9900"/>
        </a:buClr>
        <a:buFont typeface="Wingdings 2" pitchFamily="18" charset="2"/>
        <a:buChar char=""/>
        <a:defRPr sz="2400">
          <a:solidFill>
            <a:schemeClr val="tx1"/>
          </a:solidFill>
          <a:latin typeface="+mn-lt"/>
        </a:defRPr>
      </a:lvl2pPr>
      <a:lvl3pPr marL="1157288" indent="-173038" algn="l" rtl="0" fontAlgn="base">
        <a:lnSpc>
          <a:spcPct val="85000"/>
        </a:lnSpc>
        <a:spcBef>
          <a:spcPct val="15000"/>
        </a:spcBef>
        <a:spcAft>
          <a:spcPct val="15000"/>
        </a:spcAft>
        <a:buClr>
          <a:srgbClr val="FF9900"/>
        </a:buClr>
        <a:buFont typeface="Tahoma" pitchFamily="34" charset="0"/>
        <a:buChar char="»"/>
        <a:defRPr sz="2000">
          <a:solidFill>
            <a:schemeClr val="tx1"/>
          </a:solidFill>
          <a:latin typeface="+mn-lt"/>
        </a:defRPr>
      </a:lvl3pPr>
      <a:lvl4pPr marL="1520825" indent="-184150" algn="l" rtl="0" fontAlgn="base">
        <a:lnSpc>
          <a:spcPct val="85000"/>
        </a:lnSpc>
        <a:spcBef>
          <a:spcPct val="15000"/>
        </a:spcBef>
        <a:spcAft>
          <a:spcPct val="15000"/>
        </a:spcAft>
        <a:buClr>
          <a:srgbClr val="FF9900"/>
        </a:buClr>
        <a:buChar char="o"/>
        <a:defRPr>
          <a:solidFill>
            <a:schemeClr val="tx1"/>
          </a:solidFill>
          <a:latin typeface="+mn-lt"/>
        </a:defRPr>
      </a:lvl4pPr>
      <a:lvl5pPr marL="1874838" indent="-174625" algn="l" rtl="0" fontAlgn="base">
        <a:lnSpc>
          <a:spcPct val="85000"/>
        </a:lnSpc>
        <a:spcBef>
          <a:spcPct val="15000"/>
        </a:spcBef>
        <a:spcAft>
          <a:spcPct val="15000"/>
        </a:spcAft>
        <a:buClr>
          <a:srgbClr val="FF9900"/>
        </a:buClr>
        <a:buFont typeface="Tahoma" pitchFamily="34" charset="0"/>
        <a:buChar char="-"/>
        <a:defRPr>
          <a:solidFill>
            <a:schemeClr val="tx1"/>
          </a:solidFill>
          <a:latin typeface="+mn-lt"/>
        </a:defRPr>
      </a:lvl5pPr>
      <a:lvl6pPr marL="2332038" indent="-174625" algn="l" rtl="0" fontAlgn="base">
        <a:lnSpc>
          <a:spcPct val="85000"/>
        </a:lnSpc>
        <a:spcBef>
          <a:spcPct val="15000"/>
        </a:spcBef>
        <a:spcAft>
          <a:spcPct val="15000"/>
        </a:spcAft>
        <a:buClr>
          <a:srgbClr val="FF9900"/>
        </a:buClr>
        <a:buFont typeface="Tahoma" pitchFamily="34" charset="0"/>
        <a:buChar char="-"/>
        <a:defRPr>
          <a:solidFill>
            <a:schemeClr val="tx1"/>
          </a:solidFill>
          <a:latin typeface="+mn-lt"/>
        </a:defRPr>
      </a:lvl6pPr>
      <a:lvl7pPr marL="2789238" indent="-174625" algn="l" rtl="0" fontAlgn="base">
        <a:lnSpc>
          <a:spcPct val="85000"/>
        </a:lnSpc>
        <a:spcBef>
          <a:spcPct val="15000"/>
        </a:spcBef>
        <a:spcAft>
          <a:spcPct val="15000"/>
        </a:spcAft>
        <a:buClr>
          <a:srgbClr val="FF9900"/>
        </a:buClr>
        <a:buFont typeface="Tahoma" pitchFamily="34" charset="0"/>
        <a:buChar char="-"/>
        <a:defRPr>
          <a:solidFill>
            <a:schemeClr val="tx1"/>
          </a:solidFill>
          <a:latin typeface="+mn-lt"/>
        </a:defRPr>
      </a:lvl7pPr>
      <a:lvl8pPr marL="3246438" indent="-174625" algn="l" rtl="0" fontAlgn="base">
        <a:lnSpc>
          <a:spcPct val="85000"/>
        </a:lnSpc>
        <a:spcBef>
          <a:spcPct val="15000"/>
        </a:spcBef>
        <a:spcAft>
          <a:spcPct val="15000"/>
        </a:spcAft>
        <a:buClr>
          <a:srgbClr val="FF9900"/>
        </a:buClr>
        <a:buFont typeface="Tahoma" pitchFamily="34" charset="0"/>
        <a:buChar char="-"/>
        <a:defRPr>
          <a:solidFill>
            <a:schemeClr val="tx1"/>
          </a:solidFill>
          <a:latin typeface="+mn-lt"/>
        </a:defRPr>
      </a:lvl8pPr>
      <a:lvl9pPr marL="3703638" indent="-174625" algn="l" rtl="0" fontAlgn="base">
        <a:lnSpc>
          <a:spcPct val="85000"/>
        </a:lnSpc>
        <a:spcBef>
          <a:spcPct val="15000"/>
        </a:spcBef>
        <a:spcAft>
          <a:spcPct val="15000"/>
        </a:spcAft>
        <a:buClr>
          <a:srgbClr val="FF9900"/>
        </a:buClr>
        <a:buFont typeface="Tahoma" pitchFamily="34" charset="0"/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mailto:Stephan.Schuele@iao.fraunhofer.de" TargetMode="External"/><Relationship Id="rId7" Type="http://schemas.openxmlformats.org/officeDocument/2006/relationships/image" Target="../media/image38.png"/><Relationship Id="rId2" Type="http://schemas.openxmlformats.org/officeDocument/2006/relationships/hyperlink" Target="mailto:regis.decorme@cstb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mailto:mia.ala-juusela@vtt.fi" TargetMode="External"/><Relationship Id="rId4" Type="http://schemas.openxmlformats.org/officeDocument/2006/relationships/hyperlink" Target="http://www.intube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i.se/energydesign/press/Flowerlamp_Open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hyperlink" Target="http://www.tii.se/energydesign/press/Flowerlamp_Close.jpg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9975" y="1746224"/>
            <a:ext cx="6394507" cy="1719289"/>
          </a:xfrm>
        </p:spPr>
        <p:txBody>
          <a:bodyPr/>
          <a:lstStyle/>
          <a:p>
            <a:r>
              <a:rPr lang="fi-FI" sz="2800" b="0" dirty="0" smtClean="0"/>
              <a:t/>
            </a:r>
            <a:br>
              <a:rPr lang="fi-FI" sz="2800" b="0" dirty="0" smtClean="0"/>
            </a:br>
            <a:r>
              <a:rPr lang="fi-FI" dirty="0" smtClean="0">
                <a:solidFill>
                  <a:srgbClr val="FF9933"/>
                </a:solidFill>
              </a:rPr>
              <a:t>Int</a:t>
            </a:r>
            <a:r>
              <a:rPr lang="fi-FI" b="0" dirty="0" smtClean="0"/>
              <a:t>elligent </a:t>
            </a:r>
            <a:r>
              <a:rPr lang="fi-FI" dirty="0" smtClean="0">
                <a:solidFill>
                  <a:srgbClr val="FF9933"/>
                </a:solidFill>
              </a:rPr>
              <a:t>U</a:t>
            </a:r>
            <a:r>
              <a:rPr lang="fi-FI" b="0" dirty="0" smtClean="0"/>
              <a:t>se of </a:t>
            </a:r>
            <a:r>
              <a:rPr lang="fi-FI" dirty="0" smtClean="0">
                <a:solidFill>
                  <a:srgbClr val="FF9933"/>
                </a:solidFill>
              </a:rPr>
              <a:t>B</a:t>
            </a:r>
            <a:r>
              <a:rPr lang="fi-FI" b="0" dirty="0" smtClean="0"/>
              <a:t>uildings’ </a:t>
            </a:r>
            <a:r>
              <a:rPr lang="fi-FI" dirty="0" smtClean="0">
                <a:solidFill>
                  <a:srgbClr val="FF9933"/>
                </a:solidFill>
              </a:rPr>
              <a:t>E</a:t>
            </a:r>
            <a:r>
              <a:rPr lang="fi-FI" b="0" dirty="0" smtClean="0"/>
              <a:t>nergy Information</a:t>
            </a:r>
            <a:r>
              <a:rPr lang="fi-FI" sz="4400" b="0" dirty="0" smtClean="0"/>
              <a:t/>
            </a:r>
            <a:br>
              <a:rPr lang="fi-FI" sz="4400" b="0" dirty="0" smtClean="0"/>
            </a:br>
            <a:endParaRPr lang="fi-FI" b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4144994"/>
            <a:ext cx="6650098" cy="1584325"/>
          </a:xfrm>
        </p:spPr>
        <p:txBody>
          <a:bodyPr/>
          <a:lstStyle/>
          <a:p>
            <a:r>
              <a:rPr lang="en-GB" sz="2400" b="0" dirty="0" err="1"/>
              <a:t>Régis</a:t>
            </a:r>
            <a:r>
              <a:rPr lang="en-GB" sz="2400" b="0" dirty="0"/>
              <a:t> DECORME, </a:t>
            </a:r>
            <a:r>
              <a:rPr lang="en-GB" sz="2400" b="0" dirty="0" smtClean="0"/>
              <a:t>CSTB</a:t>
            </a:r>
          </a:p>
          <a:p>
            <a:r>
              <a:rPr lang="en-GB" sz="2400" b="0" dirty="0" smtClean="0"/>
              <a:t>Stephan SCHÜLE, University of Stuttgart</a:t>
            </a:r>
            <a:endParaRPr lang="en-GB" sz="2400" b="0" dirty="0"/>
          </a:p>
          <a:p>
            <a:r>
              <a:rPr lang="en-GB" sz="2400" dirty="0" smtClean="0"/>
              <a:t>GREEMBED 2010 Workshop</a:t>
            </a:r>
            <a:endParaRPr lang="en-GB" sz="2400" dirty="0"/>
          </a:p>
          <a:p>
            <a:endParaRPr lang="fi-FI" b="0" i="1" dirty="0"/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107950" y="6237288"/>
            <a:ext cx="1908175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endParaRPr lang="en-US" sz="1600">
              <a:solidFill>
                <a:srgbClr val="99CCFF"/>
              </a:solidFill>
              <a:latin typeface="Arial Rounded MT Bold" pitchFamily="34" charset="0"/>
            </a:endParaRP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2339975" y="6275388"/>
            <a:ext cx="633730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fi-FI" sz="2000" dirty="0" smtClean="0">
                <a:latin typeface="Arial" charset="0"/>
              </a:rPr>
              <a:t>12th April 2010 – Stockholm, Sweden</a:t>
            </a:r>
            <a:endParaRPr lang="fi-FI" sz="2000" dirty="0">
              <a:latin typeface="Arial" charset="0"/>
            </a:endParaRPr>
          </a:p>
        </p:txBody>
      </p:sp>
      <p:sp>
        <p:nvSpPr>
          <p:cNvPr id="3111" name="Rectangle 39"/>
          <p:cNvSpPr>
            <a:spLocks noChangeArrowheads="1"/>
          </p:cNvSpPr>
          <p:nvPr/>
        </p:nvSpPr>
        <p:spPr bwMode="auto">
          <a:xfrm>
            <a:off x="0" y="1557338"/>
            <a:ext cx="2046288" cy="446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266700" indent="-2667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GB" sz="1800" dirty="0">
                <a:solidFill>
                  <a:schemeClr val="bg1"/>
                </a:solidFill>
                <a:latin typeface="Arial" charset="0"/>
              </a:rPr>
              <a:t>Contents:</a:t>
            </a:r>
          </a:p>
          <a:p>
            <a:pPr marL="266700" indent="-2667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«"/>
            </a:pPr>
            <a:r>
              <a:rPr lang="en-GB" sz="1800" dirty="0">
                <a:solidFill>
                  <a:schemeClr val="bg1"/>
                </a:solidFill>
                <a:latin typeface="Arial" charset="0"/>
              </a:rPr>
              <a:t>Short on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IntUBE</a:t>
            </a:r>
            <a:endParaRPr lang="en-GB" sz="1800" dirty="0">
              <a:solidFill>
                <a:schemeClr val="bg1"/>
              </a:solidFill>
              <a:latin typeface="Arial" charset="0"/>
            </a:endParaRPr>
          </a:p>
          <a:p>
            <a:pPr marL="266700" indent="-2667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«"/>
            </a:pPr>
            <a:r>
              <a:rPr lang="en-GB" sz="1800" dirty="0" smtClean="0">
                <a:solidFill>
                  <a:schemeClr val="bg1"/>
                </a:solidFill>
                <a:latin typeface="Arial" charset="0"/>
              </a:rPr>
              <a:t>Context</a:t>
            </a:r>
          </a:p>
          <a:p>
            <a:pPr marL="266700" indent="-2667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«"/>
            </a:pPr>
            <a:r>
              <a:rPr lang="en-GB" sz="1800" dirty="0" smtClean="0">
                <a:solidFill>
                  <a:schemeClr val="bg1"/>
                </a:solidFill>
                <a:latin typeface="Arial" charset="0"/>
              </a:rPr>
              <a:t>Concept</a:t>
            </a:r>
          </a:p>
          <a:p>
            <a:pPr marL="266700" indent="-2667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«"/>
            </a:pPr>
            <a:r>
              <a:rPr lang="en-GB" sz="1800" dirty="0" smtClean="0">
                <a:solidFill>
                  <a:schemeClr val="bg1"/>
                </a:solidFill>
                <a:latin typeface="Arial" charset="0"/>
              </a:rPr>
              <a:t>Technology</a:t>
            </a:r>
          </a:p>
          <a:p>
            <a:pPr marL="266700" indent="-2667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«"/>
            </a:pPr>
            <a:r>
              <a:rPr lang="en-GB" sz="1800" dirty="0" smtClean="0">
                <a:solidFill>
                  <a:schemeClr val="bg1"/>
                </a:solidFill>
                <a:latin typeface="Arial" charset="0"/>
              </a:rPr>
              <a:t>Coming next</a:t>
            </a:r>
          </a:p>
          <a:p>
            <a:pPr marL="266700" indent="-2667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«"/>
            </a:pPr>
            <a:endParaRPr lang="en-GB" sz="18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corme\Desktop\IntUBE Workshop\Stuff\P1050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4141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decorme\Pictures\Bibliothèque multimédia Microsoft\j0424468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38" y="2589201"/>
            <a:ext cx="1981200" cy="186372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5" name="Ellipse 14"/>
          <p:cNvSpPr/>
          <p:nvPr/>
        </p:nvSpPr>
        <p:spPr>
          <a:xfrm>
            <a:off x="5740416" y="2406636"/>
            <a:ext cx="2117754" cy="20802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190440" y="946116"/>
            <a:ext cx="2117754" cy="20802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920038" cy="981075"/>
          </a:xfrm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Bonus or penalty ?</a:t>
            </a:r>
            <a:endParaRPr lang="fi-FI"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50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decorme\Pictures\Bibliothèque multimédia Microsoft\j0424468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7993" y="2406636"/>
            <a:ext cx="1981200" cy="186372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Ellipse 4"/>
          <p:cNvSpPr/>
          <p:nvPr/>
        </p:nvSpPr>
        <p:spPr>
          <a:xfrm>
            <a:off x="4827591" y="3976695"/>
            <a:ext cx="2117754" cy="20802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541421" y="727038"/>
            <a:ext cx="2117754" cy="20802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819376" y="3538539"/>
            <a:ext cx="2117754" cy="20802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920038" cy="981075"/>
          </a:xfrm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Bonus or penalty ?</a:t>
            </a:r>
            <a:endParaRPr lang="fi-FI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1050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577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lipse 5"/>
          <p:cNvSpPr/>
          <p:nvPr/>
        </p:nvSpPr>
        <p:spPr>
          <a:xfrm>
            <a:off x="3513123" y="471447"/>
            <a:ext cx="2117754" cy="20802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4" descr="C:\Users\decorme\Pictures\Bibliothèque multimédia Microsoft\j0424468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7993" y="2516175"/>
            <a:ext cx="1981200" cy="186372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Rectangle 1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920038" cy="981075"/>
          </a:xfrm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Bonus or penalty ?</a:t>
            </a:r>
            <a:endParaRPr lang="fi-FI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050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39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lipse 5"/>
          <p:cNvSpPr/>
          <p:nvPr/>
        </p:nvSpPr>
        <p:spPr>
          <a:xfrm>
            <a:off x="3294045" y="471447"/>
            <a:ext cx="2117754" cy="20802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979577" y="3976695"/>
            <a:ext cx="2117754" cy="20802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-393768" y="3100383"/>
            <a:ext cx="2117754" cy="20802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C:\Users\decorme\Pictures\Bibliothèque multimédia Microsoft\j0437791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955" y="2516175"/>
            <a:ext cx="2321927" cy="190341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Rectangle 1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920038" cy="981075"/>
          </a:xfrm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Bonus or penalty ?</a:t>
            </a:r>
            <a:endParaRPr lang="fi-FI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81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55650" y="1304925"/>
            <a:ext cx="7561263" cy="5113338"/>
          </a:xfrm>
          <a:noFill/>
          <a:ln/>
        </p:spPr>
        <p:txBody>
          <a:bodyPr/>
          <a:lstStyle/>
          <a:p>
            <a:r>
              <a:rPr lang="en-US" sz="2800" b="0" dirty="0" smtClean="0"/>
              <a:t>Some </a:t>
            </a:r>
            <a:r>
              <a:rPr lang="en-US" sz="2800" b="0" dirty="0"/>
              <a:t>examples of what will be </a:t>
            </a:r>
            <a:r>
              <a:rPr lang="en-US" sz="2800" b="0" dirty="0" smtClean="0"/>
              <a:t>monitored through ICTs</a:t>
            </a:r>
            <a:endParaRPr lang="en-US" sz="2800" b="0" dirty="0"/>
          </a:p>
          <a:p>
            <a:pPr>
              <a:buFont typeface="Wingdings" pitchFamily="2" charset="2"/>
              <a:buNone/>
            </a:pPr>
            <a:endParaRPr lang="fr-FR" sz="2800" dirty="0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49" y="0"/>
            <a:ext cx="8088372" cy="981075"/>
          </a:xfrm>
          <a:noFill/>
          <a:ln/>
        </p:spPr>
        <p:txBody>
          <a:bodyPr/>
          <a:lstStyle/>
          <a:p>
            <a:r>
              <a:rPr lang="fr-FR" dirty="0" smtClean="0"/>
              <a:t>The challenge: </a:t>
            </a:r>
            <a:r>
              <a:rPr lang="fr-FR" dirty="0" smtClean="0">
                <a:solidFill>
                  <a:srgbClr val="FF9900"/>
                </a:solidFill>
              </a:rPr>
              <a:t>bonus / penalty</a:t>
            </a:r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253977" name="Rectangle 25"/>
          <p:cNvSpPr>
            <a:spLocks noChangeArrowheads="1"/>
          </p:cNvSpPr>
          <p:nvPr/>
        </p:nvSpPr>
        <p:spPr bwMode="auto">
          <a:xfrm>
            <a:off x="847779" y="3167045"/>
            <a:ext cx="3563937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r>
              <a:rPr lang="en-GB" sz="1800">
                <a:latin typeface="+mn-lt"/>
              </a:rPr>
              <a:t>having a window open while the heating system is on</a:t>
            </a:r>
          </a:p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r>
              <a:rPr lang="en-GB" sz="1800">
                <a:latin typeface="+mn-lt"/>
              </a:rPr>
              <a:t>leaving the office at the end of the day with the computer switched on</a:t>
            </a:r>
          </a:p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r>
              <a:rPr lang="en-GB" sz="1800">
                <a:latin typeface="+mn-lt"/>
              </a:rPr>
              <a:t>switch on the artificial light while day light is sufficient</a:t>
            </a:r>
          </a:p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r>
              <a:rPr lang="en-GB" sz="1800">
                <a:latin typeface="+mn-lt"/>
              </a:rPr>
              <a:t>Having a temperature lower than 26° with the air-conditioning on</a:t>
            </a:r>
          </a:p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r>
              <a:rPr lang="en-GB" sz="1800">
                <a:latin typeface="+mn-lt"/>
              </a:rPr>
              <a:t>…</a:t>
            </a:r>
          </a:p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endParaRPr lang="en-GB" sz="1800">
              <a:latin typeface="+mn-lt"/>
            </a:endParaRPr>
          </a:p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endParaRPr lang="en-GB" sz="1800">
              <a:latin typeface="+mn-lt"/>
            </a:endParaRPr>
          </a:p>
        </p:txBody>
      </p:sp>
      <p:sp>
        <p:nvSpPr>
          <p:cNvPr id="253978" name="Rectangle 26"/>
          <p:cNvSpPr>
            <a:spLocks noChangeArrowheads="1"/>
          </p:cNvSpPr>
          <p:nvPr/>
        </p:nvSpPr>
        <p:spPr bwMode="auto">
          <a:xfrm>
            <a:off x="5095929" y="3162283"/>
            <a:ext cx="3419475" cy="201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r>
              <a:rPr lang="en-GB" sz="1800">
                <a:latin typeface="+mn-lt"/>
              </a:rPr>
              <a:t>Switch off the light each time when leaving the office</a:t>
            </a:r>
          </a:p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r>
              <a:rPr lang="en-GB" sz="1800">
                <a:latin typeface="+mn-lt"/>
              </a:rPr>
              <a:t>Switch off your computer when leaving the office for more than one hour</a:t>
            </a:r>
          </a:p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r>
              <a:rPr lang="en-GB" sz="1800">
                <a:latin typeface="+mn-lt"/>
              </a:rPr>
              <a:t>…</a:t>
            </a:r>
          </a:p>
          <a:p>
            <a:pPr algn="just">
              <a:buClr>
                <a:srgbClr val="FF9933"/>
              </a:buClr>
              <a:buFont typeface="Wingdings" pitchFamily="2" charset="2"/>
              <a:buChar char="v"/>
            </a:pPr>
            <a:endParaRPr lang="en-GB" sz="1800">
              <a:latin typeface="+mn-lt"/>
            </a:endParaRPr>
          </a:p>
        </p:txBody>
      </p:sp>
      <p:sp>
        <p:nvSpPr>
          <p:cNvPr id="253979" name="Text Box 27"/>
          <p:cNvSpPr txBox="1">
            <a:spLocks noChangeArrowheads="1"/>
          </p:cNvSpPr>
          <p:nvPr/>
        </p:nvSpPr>
        <p:spPr bwMode="auto">
          <a:xfrm>
            <a:off x="2143179" y="2187558"/>
            <a:ext cx="715962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6600">
                <a:solidFill>
                  <a:srgbClr val="FF0000"/>
                </a:solidFill>
                <a:sym typeface="Wingdings" pitchFamily="2" charset="2"/>
              </a:rPr>
              <a:t></a:t>
            </a:r>
          </a:p>
        </p:txBody>
      </p:sp>
      <p:sp>
        <p:nvSpPr>
          <p:cNvPr id="253980" name="Text Box 28"/>
          <p:cNvSpPr txBox="1">
            <a:spLocks noChangeArrowheads="1"/>
          </p:cNvSpPr>
          <p:nvPr/>
        </p:nvSpPr>
        <p:spPr bwMode="auto">
          <a:xfrm>
            <a:off x="6377041" y="2295508"/>
            <a:ext cx="84296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6600">
                <a:solidFill>
                  <a:schemeClr val="folHlink"/>
                </a:solidFill>
                <a:sym typeface="Wingdings" pitchFamily="2" charset="2"/>
              </a:rPr>
              <a:t>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challenge: </a:t>
            </a:r>
            <a:r>
              <a:rPr lang="fr-FR" dirty="0" smtClean="0">
                <a:solidFill>
                  <a:srgbClr val="FF9900"/>
                </a:solidFill>
              </a:rPr>
              <a:t>objectives &amp; impact</a:t>
            </a:r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08113"/>
            <a:ext cx="7412038" cy="49736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Economical objectives: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Money savings thanks to energy </a:t>
            </a:r>
            <a:r>
              <a:rPr lang="en-US" dirty="0" smtClean="0"/>
              <a:t>savings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Technical objectives: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Building dynamic energy monitoring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Knowledge on actual </a:t>
            </a:r>
            <a:r>
              <a:rPr lang="en-US" dirty="0" smtClean="0"/>
              <a:t>consumptions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Social objectives: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Employees become actors of energy efficiency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Stimulate long-lasting environmental-friendly </a:t>
            </a:r>
            <a:r>
              <a:rPr lang="en-US" dirty="0" err="1"/>
              <a:t>behaviours</a:t>
            </a:r>
            <a:r>
              <a:rPr lang="en-US" sz="2000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303338"/>
            <a:ext cx="7054850" cy="5113337"/>
          </a:xfrm>
          <a:noFill/>
          <a:ln/>
        </p:spPr>
        <p:txBody>
          <a:bodyPr tIns="82800"/>
          <a:lstStyle/>
          <a:p>
            <a:pPr marL="457200" indent="-457200"/>
            <a:r>
              <a:rPr lang="en-US" dirty="0"/>
              <a:t>Functionalities</a:t>
            </a:r>
          </a:p>
          <a:p>
            <a:pPr marL="992188" lvl="1" indent="-457200"/>
            <a:r>
              <a:rPr lang="en-US" dirty="0"/>
              <a:t>Measure offices and devices consumptions </a:t>
            </a:r>
          </a:p>
          <a:p>
            <a:pPr marL="992188" lvl="1" indent="-457200"/>
            <a:r>
              <a:rPr lang="en-US" dirty="0"/>
              <a:t>« Measure » users’ </a:t>
            </a:r>
            <a:r>
              <a:rPr lang="en-US" dirty="0" err="1"/>
              <a:t>behaviours</a:t>
            </a:r>
            <a:endParaRPr lang="en-US" dirty="0"/>
          </a:p>
          <a:p>
            <a:pPr marL="457200" indent="-457200"/>
            <a:r>
              <a:rPr lang="en-US" dirty="0"/>
              <a:t>Needed </a:t>
            </a:r>
            <a:r>
              <a:rPr lang="en-US" dirty="0" smtClean="0"/>
              <a:t> ICTs</a:t>
            </a:r>
            <a:endParaRPr lang="en-US" dirty="0"/>
          </a:p>
          <a:p>
            <a:pPr marL="992188" lvl="1" indent="-457200"/>
            <a:r>
              <a:rPr lang="en-GB" dirty="0"/>
              <a:t>Smart meters/sub-meters for detailed and real-time energy consumption </a:t>
            </a:r>
            <a:r>
              <a:rPr lang="en-GB" dirty="0" smtClean="0"/>
              <a:t>monitoring</a:t>
            </a:r>
            <a:endParaRPr lang="en-GB" dirty="0"/>
          </a:p>
          <a:p>
            <a:pPr marL="992188" lvl="1" indent="-457200">
              <a:lnSpc>
                <a:spcPct val="100000"/>
              </a:lnSpc>
            </a:pPr>
            <a:r>
              <a:rPr lang="en-GB" dirty="0"/>
              <a:t>Wireless sensors for detecting “energy-impacting” behaviours</a:t>
            </a:r>
          </a:p>
          <a:p>
            <a:pPr marL="992188" lvl="1" indent="-457200">
              <a:lnSpc>
                <a:spcPct val="100000"/>
              </a:lnSpc>
            </a:pPr>
            <a:r>
              <a:rPr lang="en-GB" dirty="0"/>
              <a:t>ICT-based displays for energy awareness</a:t>
            </a:r>
          </a:p>
          <a:p>
            <a:pPr marL="992188" lvl="1" indent="-457200">
              <a:lnSpc>
                <a:spcPct val="100000"/>
              </a:lnSpc>
            </a:pPr>
            <a:r>
              <a:rPr lang="en-GB" dirty="0"/>
              <a:t>ICT platform for energy consumption data storage and benchmarking</a:t>
            </a:r>
            <a:endParaRPr lang="en-US" dirty="0"/>
          </a:p>
          <a:p>
            <a:pPr marL="1679575" lvl="3" indent="-342900">
              <a:lnSpc>
                <a:spcPct val="100000"/>
              </a:lnSpc>
              <a:buFontTx/>
              <a:buAutoNum type="arabicPeriod"/>
            </a:pPr>
            <a:endParaRPr lang="en-GB" sz="1600" b="1" dirty="0"/>
          </a:p>
          <a:p>
            <a:pPr marL="1679575" lvl="3" indent="-342900">
              <a:lnSpc>
                <a:spcPct val="100000"/>
              </a:lnSpc>
              <a:buFontTx/>
              <a:buAutoNum type="arabicPeriod"/>
            </a:pPr>
            <a:endParaRPr lang="en-GB" sz="1600" b="1" dirty="0"/>
          </a:p>
          <a:p>
            <a:pPr marL="1679575" lvl="3" indent="-342900">
              <a:lnSpc>
                <a:spcPct val="100000"/>
              </a:lnSpc>
              <a:buFontTx/>
              <a:buAutoNum type="arabicPeriod"/>
            </a:pPr>
            <a:endParaRPr lang="en-GB" sz="1600" b="1" dirty="0"/>
          </a:p>
          <a:p>
            <a:pPr marL="1679575" lvl="3" indent="-342900">
              <a:lnSpc>
                <a:spcPct val="100000"/>
              </a:lnSpc>
              <a:buFontTx/>
              <a:buAutoNum type="arabicPeriod"/>
            </a:pPr>
            <a:endParaRPr lang="en-GB" sz="1600" b="1" dirty="0"/>
          </a:p>
        </p:txBody>
      </p:sp>
      <p:sp>
        <p:nvSpPr>
          <p:cNvPr id="248863" name="Rectangle 3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challenge: </a:t>
            </a:r>
            <a:r>
              <a:rPr lang="en-US" dirty="0" smtClean="0">
                <a:solidFill>
                  <a:srgbClr val="FF9900"/>
                </a:solidFill>
              </a:rPr>
              <a:t>technology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challenge: </a:t>
            </a:r>
            <a:r>
              <a:rPr lang="en-US" dirty="0" smtClean="0">
                <a:solidFill>
                  <a:srgbClr val="FF9900"/>
                </a:solidFill>
              </a:rPr>
              <a:t>technology</a:t>
            </a:r>
            <a:endParaRPr lang="fr-FR" dirty="0"/>
          </a:p>
        </p:txBody>
      </p:sp>
      <p:sp>
        <p:nvSpPr>
          <p:cNvPr id="239691" name="Rectangle 75"/>
          <p:cNvSpPr>
            <a:spLocks noGrp="1" noChangeArrowheads="1"/>
          </p:cNvSpPr>
          <p:nvPr>
            <p:ph type="body" idx="1"/>
          </p:nvPr>
        </p:nvSpPr>
        <p:spPr>
          <a:xfrm>
            <a:off x="755650" y="1347759"/>
            <a:ext cx="7920038" cy="5249891"/>
          </a:xfrm>
        </p:spPr>
        <p:txBody>
          <a:bodyPr/>
          <a:lstStyle/>
          <a:p>
            <a:r>
              <a:rPr lang="fr-FR" dirty="0"/>
              <a:t>Equipment of one office room for </a:t>
            </a:r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purposes</a:t>
            </a:r>
            <a:endParaRPr lang="fr-FR" dirty="0"/>
          </a:p>
        </p:txBody>
      </p:sp>
      <p:pic>
        <p:nvPicPr>
          <p:cNvPr id="239692" name="Picture 76"/>
          <p:cNvPicPr>
            <a:picLocks noChangeAspect="1" noChangeArrowheads="1"/>
          </p:cNvPicPr>
          <p:nvPr/>
        </p:nvPicPr>
        <p:blipFill>
          <a:blip r:embed="rId2" cstate="print"/>
          <a:srcRect b="18721"/>
          <a:stretch>
            <a:fillRect/>
          </a:stretch>
        </p:blipFill>
        <p:spPr bwMode="auto">
          <a:xfrm>
            <a:off x="3403584" y="5218137"/>
            <a:ext cx="2994066" cy="1331396"/>
          </a:xfrm>
          <a:prstGeom prst="rect">
            <a:avLst/>
          </a:prstGeom>
          <a:noFill/>
        </p:spPr>
      </p:pic>
      <p:grpSp>
        <p:nvGrpSpPr>
          <p:cNvPr id="239693" name="Group 77"/>
          <p:cNvGrpSpPr>
            <a:grpSpLocks/>
          </p:cNvGrpSpPr>
          <p:nvPr/>
        </p:nvGrpSpPr>
        <p:grpSpPr bwMode="auto">
          <a:xfrm>
            <a:off x="1878054" y="1854223"/>
            <a:ext cx="5688012" cy="3254375"/>
            <a:chOff x="-27" y="1062"/>
            <a:chExt cx="3839" cy="2196"/>
          </a:xfrm>
        </p:grpSpPr>
        <p:pic>
          <p:nvPicPr>
            <p:cNvPr id="239694" name="Picture 78" descr="schémabureau_anglai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" y="1062"/>
              <a:ext cx="3624" cy="2196"/>
            </a:xfrm>
            <a:prstGeom prst="rect">
              <a:avLst/>
            </a:prstGeom>
            <a:noFill/>
          </p:spPr>
        </p:pic>
        <p:grpSp>
          <p:nvGrpSpPr>
            <p:cNvPr id="239695" name="Group 79"/>
            <p:cNvGrpSpPr>
              <a:grpSpLocks/>
            </p:cNvGrpSpPr>
            <p:nvPr/>
          </p:nvGrpSpPr>
          <p:grpSpPr bwMode="auto">
            <a:xfrm>
              <a:off x="99" y="1251"/>
              <a:ext cx="3497" cy="1661"/>
              <a:chOff x="1597" y="7987"/>
              <a:chExt cx="8743" cy="4153"/>
            </a:xfrm>
          </p:grpSpPr>
          <p:grpSp>
            <p:nvGrpSpPr>
              <p:cNvPr id="239696" name="Group 80"/>
              <p:cNvGrpSpPr>
                <a:grpSpLocks/>
              </p:cNvGrpSpPr>
              <p:nvPr/>
            </p:nvGrpSpPr>
            <p:grpSpPr bwMode="auto">
              <a:xfrm>
                <a:off x="1597" y="7987"/>
                <a:ext cx="8743" cy="4153"/>
                <a:chOff x="1597" y="7987"/>
                <a:chExt cx="8743" cy="4153"/>
              </a:xfrm>
            </p:grpSpPr>
            <p:sp>
              <p:nvSpPr>
                <p:cNvPr id="239697" name="Oval 81"/>
                <p:cNvSpPr>
                  <a:spLocks noChangeArrowheads="1"/>
                </p:cNvSpPr>
                <p:nvPr/>
              </p:nvSpPr>
              <p:spPr bwMode="auto">
                <a:xfrm>
                  <a:off x="9727" y="10357"/>
                  <a:ext cx="283" cy="283"/>
                </a:xfrm>
                <a:prstGeom prst="ellipse">
                  <a:avLst/>
                </a:prstGeom>
                <a:solidFill>
                  <a:srgbClr val="99C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698" name="Oval 82"/>
                <p:cNvSpPr>
                  <a:spLocks noChangeArrowheads="1"/>
                </p:cNvSpPr>
                <p:nvPr/>
              </p:nvSpPr>
              <p:spPr bwMode="auto">
                <a:xfrm>
                  <a:off x="9142" y="7987"/>
                  <a:ext cx="283" cy="28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699" name="Oval 83"/>
                <p:cNvSpPr>
                  <a:spLocks noChangeArrowheads="1"/>
                </p:cNvSpPr>
                <p:nvPr/>
              </p:nvSpPr>
              <p:spPr bwMode="auto">
                <a:xfrm>
                  <a:off x="10057" y="11857"/>
                  <a:ext cx="283" cy="28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0" name="Oval 84"/>
                <p:cNvSpPr>
                  <a:spLocks noChangeArrowheads="1"/>
                </p:cNvSpPr>
                <p:nvPr/>
              </p:nvSpPr>
              <p:spPr bwMode="auto">
                <a:xfrm>
                  <a:off x="10057" y="8077"/>
                  <a:ext cx="283" cy="28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1" name="Oval 85"/>
                <p:cNvSpPr>
                  <a:spLocks noChangeArrowheads="1"/>
                </p:cNvSpPr>
                <p:nvPr/>
              </p:nvSpPr>
              <p:spPr bwMode="auto">
                <a:xfrm>
                  <a:off x="1597" y="8077"/>
                  <a:ext cx="283" cy="28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2" name="Oval 86"/>
                <p:cNvSpPr>
                  <a:spLocks noChangeArrowheads="1"/>
                </p:cNvSpPr>
                <p:nvPr/>
              </p:nvSpPr>
              <p:spPr bwMode="auto">
                <a:xfrm>
                  <a:off x="7102" y="11137"/>
                  <a:ext cx="283" cy="28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3" name="Oval 87"/>
                <p:cNvSpPr>
                  <a:spLocks noChangeArrowheads="1"/>
                </p:cNvSpPr>
                <p:nvPr/>
              </p:nvSpPr>
              <p:spPr bwMode="auto">
                <a:xfrm>
                  <a:off x="5377" y="11392"/>
                  <a:ext cx="283" cy="28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4" name="Oval 88"/>
                <p:cNvSpPr>
                  <a:spLocks noChangeArrowheads="1"/>
                </p:cNvSpPr>
                <p:nvPr/>
              </p:nvSpPr>
              <p:spPr bwMode="auto">
                <a:xfrm>
                  <a:off x="1972" y="9112"/>
                  <a:ext cx="283" cy="283"/>
                </a:xfrm>
                <a:prstGeom prst="ellipse">
                  <a:avLst/>
                </a:prstGeom>
                <a:solidFill>
                  <a:srgbClr val="99C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5" name="Oval 89"/>
                <p:cNvSpPr>
                  <a:spLocks noChangeArrowheads="1"/>
                </p:cNvSpPr>
                <p:nvPr/>
              </p:nvSpPr>
              <p:spPr bwMode="auto">
                <a:xfrm>
                  <a:off x="5737" y="8077"/>
                  <a:ext cx="283" cy="283"/>
                </a:xfrm>
                <a:prstGeom prst="ellipse">
                  <a:avLst/>
                </a:prstGeom>
                <a:solidFill>
                  <a:srgbClr val="99CC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6" name="Oval 90"/>
                <p:cNvSpPr>
                  <a:spLocks noChangeArrowheads="1"/>
                </p:cNvSpPr>
                <p:nvPr/>
              </p:nvSpPr>
              <p:spPr bwMode="auto">
                <a:xfrm>
                  <a:off x="9112" y="11692"/>
                  <a:ext cx="283" cy="28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7" name="Oval 91"/>
                <p:cNvSpPr>
                  <a:spLocks noChangeArrowheads="1"/>
                </p:cNvSpPr>
                <p:nvPr/>
              </p:nvSpPr>
              <p:spPr bwMode="auto">
                <a:xfrm>
                  <a:off x="8617" y="9757"/>
                  <a:ext cx="283" cy="283"/>
                </a:xfrm>
                <a:prstGeom prst="ellipse">
                  <a:avLst/>
                </a:prstGeom>
                <a:solidFill>
                  <a:srgbClr val="9933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8" name="Oval 92"/>
                <p:cNvSpPr>
                  <a:spLocks noChangeArrowheads="1"/>
                </p:cNvSpPr>
                <p:nvPr/>
              </p:nvSpPr>
              <p:spPr bwMode="auto">
                <a:xfrm>
                  <a:off x="3877" y="9727"/>
                  <a:ext cx="283" cy="283"/>
                </a:xfrm>
                <a:prstGeom prst="ellipse">
                  <a:avLst/>
                </a:prstGeom>
                <a:solidFill>
                  <a:srgbClr val="9933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09" name="Oval 93"/>
                <p:cNvSpPr>
                  <a:spLocks noChangeArrowheads="1"/>
                </p:cNvSpPr>
                <p:nvPr/>
              </p:nvSpPr>
              <p:spPr bwMode="auto">
                <a:xfrm>
                  <a:off x="5827" y="11107"/>
                  <a:ext cx="283" cy="283"/>
                </a:xfrm>
                <a:prstGeom prst="ellipse">
                  <a:avLst/>
                </a:prstGeom>
                <a:solidFill>
                  <a:srgbClr val="9933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710" name="Oval 94"/>
                <p:cNvSpPr>
                  <a:spLocks noChangeArrowheads="1"/>
                </p:cNvSpPr>
                <p:nvPr/>
              </p:nvSpPr>
              <p:spPr bwMode="auto">
                <a:xfrm>
                  <a:off x="6592" y="11452"/>
                  <a:ext cx="283" cy="283"/>
                </a:xfrm>
                <a:prstGeom prst="ellipse">
                  <a:avLst/>
                </a:prstGeom>
                <a:solidFill>
                  <a:srgbClr val="9933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39711" name="Oval 95"/>
              <p:cNvSpPr>
                <a:spLocks noChangeArrowheads="1"/>
              </p:cNvSpPr>
              <p:nvPr/>
            </p:nvSpPr>
            <p:spPr bwMode="auto">
              <a:xfrm>
                <a:off x="6097" y="9697"/>
                <a:ext cx="283" cy="283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712" name="Oval 96"/>
              <p:cNvSpPr>
                <a:spLocks noChangeArrowheads="1"/>
              </p:cNvSpPr>
              <p:nvPr/>
            </p:nvSpPr>
            <p:spPr bwMode="auto">
              <a:xfrm>
                <a:off x="5437" y="8077"/>
                <a:ext cx="283" cy="283"/>
              </a:xfrm>
              <a:prstGeom prst="ellipse">
                <a:avLst/>
              </a:prstGeom>
              <a:solidFill>
                <a:srgbClr val="FF9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39713" name="Oval 97"/>
            <p:cNvSpPr>
              <a:spLocks noChangeArrowheads="1"/>
            </p:cNvSpPr>
            <p:nvPr/>
          </p:nvSpPr>
          <p:spPr bwMode="auto">
            <a:xfrm>
              <a:off x="3699" y="1890"/>
              <a:ext cx="113" cy="113"/>
            </a:xfrm>
            <a:prstGeom prst="ellipse">
              <a:avLst/>
            </a:pr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9714" name="Oval 98"/>
            <p:cNvSpPr>
              <a:spLocks noChangeArrowheads="1"/>
            </p:cNvSpPr>
            <p:nvPr/>
          </p:nvSpPr>
          <p:spPr bwMode="auto">
            <a:xfrm>
              <a:off x="3699" y="2034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9715" name="Oval 99"/>
            <p:cNvSpPr>
              <a:spLocks noChangeArrowheads="1"/>
            </p:cNvSpPr>
            <p:nvPr/>
          </p:nvSpPr>
          <p:spPr bwMode="auto">
            <a:xfrm>
              <a:off x="-27" y="2394"/>
              <a:ext cx="113" cy="113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ope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9075" y="2103438"/>
            <a:ext cx="2533650" cy="359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7331" name="Picture 3" descr="brightness + ope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0" y="4164013"/>
            <a:ext cx="3598863" cy="2024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7332" name="Picture 4" descr="P10405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350" y="1625600"/>
            <a:ext cx="3598863" cy="202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73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58850" y="3694113"/>
            <a:ext cx="3513138" cy="338137"/>
          </a:xfrm>
          <a:noFill/>
          <a:ln/>
        </p:spPr>
        <p:txBody>
          <a:bodyPr/>
          <a:lstStyle/>
          <a:p>
            <a:pPr>
              <a:lnSpc>
                <a:spcPct val="75000"/>
              </a:lnSpc>
              <a:buFont typeface="Wingdings" pitchFamily="2" charset="2"/>
              <a:buChar char="l"/>
            </a:pPr>
            <a:r>
              <a:rPr lang="en-US" sz="1600" dirty="0"/>
              <a:t>Air-conditioning</a:t>
            </a:r>
            <a:endParaRPr lang="en-US" sz="1000" dirty="0"/>
          </a:p>
        </p:txBody>
      </p:sp>
      <p:sp>
        <p:nvSpPr>
          <p:cNvPr id="227334" name="Rectangle 6"/>
          <p:cNvSpPr>
            <a:spLocks noChangeArrowheads="1"/>
          </p:cNvSpPr>
          <p:nvPr/>
        </p:nvSpPr>
        <p:spPr bwMode="auto">
          <a:xfrm>
            <a:off x="909638" y="6273800"/>
            <a:ext cx="351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l"/>
            </a:pPr>
            <a:r>
              <a:rPr lang="en-US" sz="1600" b="1">
                <a:latin typeface="Arial" charset="0"/>
              </a:rPr>
              <a:t>Windows </a:t>
            </a:r>
            <a:endParaRPr lang="en-US" b="1">
              <a:latin typeface="Arial" charset="0"/>
            </a:endParaRPr>
          </a:p>
        </p:txBody>
      </p:sp>
      <p:sp>
        <p:nvSpPr>
          <p:cNvPr id="227335" name="Rectangle 7"/>
          <p:cNvSpPr>
            <a:spLocks noChangeArrowheads="1"/>
          </p:cNvSpPr>
          <p:nvPr/>
        </p:nvSpPr>
        <p:spPr bwMode="auto">
          <a:xfrm>
            <a:off x="5330825" y="5818188"/>
            <a:ext cx="11255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l"/>
            </a:pPr>
            <a:r>
              <a:rPr lang="en-US" sz="1600" b="1">
                <a:latin typeface="Arial" charset="0"/>
              </a:rPr>
              <a:t>Door</a:t>
            </a:r>
            <a:endParaRPr lang="en-US" b="1">
              <a:latin typeface="Arial" charset="0"/>
            </a:endParaRPr>
          </a:p>
        </p:txBody>
      </p:sp>
      <p:sp>
        <p:nvSpPr>
          <p:cNvPr id="227336" name="Rectangle 8"/>
          <p:cNvSpPr>
            <a:spLocks noChangeArrowheads="1"/>
          </p:cNvSpPr>
          <p:nvPr/>
        </p:nvSpPr>
        <p:spPr bwMode="auto">
          <a:xfrm>
            <a:off x="998538" y="1257300"/>
            <a:ext cx="351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>
                <a:latin typeface="Arial" charset="0"/>
              </a:rPr>
              <a:t>Contact sensors</a:t>
            </a:r>
            <a:endParaRPr lang="en-US" sz="1400" b="1">
              <a:latin typeface="Arial" charset="0"/>
            </a:endParaRPr>
          </a:p>
        </p:txBody>
      </p:sp>
      <p:sp>
        <p:nvSpPr>
          <p:cNvPr id="227337" name="Oval 9"/>
          <p:cNvSpPr>
            <a:spLocks noChangeArrowheads="1"/>
          </p:cNvSpPr>
          <p:nvPr/>
        </p:nvSpPr>
        <p:spPr bwMode="auto">
          <a:xfrm>
            <a:off x="2184400" y="4965700"/>
            <a:ext cx="1346200" cy="1346200"/>
          </a:xfrm>
          <a:prstGeom prst="ellipse">
            <a:avLst/>
          </a:prstGeom>
          <a:noFill/>
          <a:ln w="476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7338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challenge: </a:t>
            </a:r>
            <a:r>
              <a:rPr lang="en-US" dirty="0" smtClean="0">
                <a:solidFill>
                  <a:srgbClr val="FF9900"/>
                </a:solidFill>
              </a:rPr>
              <a:t>technology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brightness det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1625600"/>
            <a:ext cx="3598863" cy="202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8355" name="Picture 3" descr="bright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0" y="4162425"/>
            <a:ext cx="3598863" cy="202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998538" y="1257300"/>
            <a:ext cx="351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>
                <a:latin typeface="Arial" charset="0"/>
              </a:rPr>
              <a:t>Brightness sensors</a:t>
            </a:r>
            <a:endParaRPr lang="en-US" sz="1400" b="1">
              <a:latin typeface="Arial" charset="0"/>
            </a:endParaRPr>
          </a:p>
        </p:txBody>
      </p:sp>
      <p:sp>
        <p:nvSpPr>
          <p:cNvPr id="2283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58850" y="3694113"/>
            <a:ext cx="3513138" cy="338137"/>
          </a:xfrm>
          <a:noFill/>
          <a:ln/>
        </p:spPr>
        <p:txBody>
          <a:bodyPr/>
          <a:lstStyle/>
          <a:p>
            <a:pPr>
              <a:lnSpc>
                <a:spcPct val="75000"/>
              </a:lnSpc>
              <a:buFont typeface="Wingdings" pitchFamily="2" charset="2"/>
              <a:buChar char="l"/>
            </a:pPr>
            <a:r>
              <a:rPr lang="en-US" sz="1600"/>
              <a:t>Backup light</a:t>
            </a:r>
          </a:p>
        </p:txBody>
      </p:sp>
      <p:sp>
        <p:nvSpPr>
          <p:cNvPr id="228358" name="Rectangle 6"/>
          <p:cNvSpPr>
            <a:spLocks noChangeArrowheads="1"/>
          </p:cNvSpPr>
          <p:nvPr/>
        </p:nvSpPr>
        <p:spPr bwMode="auto">
          <a:xfrm>
            <a:off x="909638" y="6273800"/>
            <a:ext cx="351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l"/>
            </a:pPr>
            <a:r>
              <a:rPr lang="en-US" sz="1600" b="1">
                <a:latin typeface="Arial" charset="0"/>
              </a:rPr>
              <a:t>Overhead lighting </a:t>
            </a:r>
            <a:endParaRPr lang="en-US" b="1">
              <a:latin typeface="Arial" charset="0"/>
            </a:endParaRPr>
          </a:p>
        </p:txBody>
      </p:sp>
      <p:pic>
        <p:nvPicPr>
          <p:cNvPr id="228359" name="Picture 7" descr="brightness + ope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938" y="2755900"/>
            <a:ext cx="3598862" cy="202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8360" name="Rectangle 8"/>
          <p:cNvSpPr>
            <a:spLocks noChangeArrowheads="1"/>
          </p:cNvSpPr>
          <p:nvPr/>
        </p:nvSpPr>
        <p:spPr bwMode="auto">
          <a:xfrm>
            <a:off x="4975225" y="4865688"/>
            <a:ext cx="35131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l"/>
            </a:pPr>
            <a:r>
              <a:rPr lang="en-US" sz="1600" b="1">
                <a:latin typeface="Arial" charset="0"/>
              </a:rPr>
              <a:t>Outdoor brightness (window) </a:t>
            </a:r>
            <a:endParaRPr lang="en-US" b="1">
              <a:latin typeface="Arial" charset="0"/>
            </a:endParaRPr>
          </a:p>
        </p:txBody>
      </p:sp>
      <p:sp>
        <p:nvSpPr>
          <p:cNvPr id="228361" name="Oval 9"/>
          <p:cNvSpPr>
            <a:spLocks noChangeArrowheads="1"/>
          </p:cNvSpPr>
          <p:nvPr/>
        </p:nvSpPr>
        <p:spPr bwMode="auto">
          <a:xfrm>
            <a:off x="5537200" y="2641600"/>
            <a:ext cx="1346200" cy="1346200"/>
          </a:xfrm>
          <a:prstGeom prst="ellipse">
            <a:avLst/>
          </a:prstGeom>
          <a:noFill/>
          <a:ln w="476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836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challenge: </a:t>
            </a:r>
            <a:r>
              <a:rPr lang="en-US" dirty="0" smtClean="0">
                <a:solidFill>
                  <a:srgbClr val="FF9900"/>
                </a:solidFill>
              </a:rPr>
              <a:t>technology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Short on IntUBE</a:t>
            </a:r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fr-FR" sz="1800"/>
              <a:t>FP7 co-funded STREP project </a:t>
            </a:r>
          </a:p>
          <a:p>
            <a:pPr>
              <a:lnSpc>
                <a:spcPct val="75000"/>
              </a:lnSpc>
            </a:pPr>
            <a:r>
              <a:rPr lang="fr-FR" sz="1800"/>
              <a:t>Contract n°224286</a:t>
            </a:r>
          </a:p>
          <a:p>
            <a:pPr>
              <a:lnSpc>
                <a:spcPct val="75000"/>
              </a:lnSpc>
            </a:pPr>
            <a:r>
              <a:rPr lang="fr-FR" sz="1800"/>
              <a:t>IntUBE</a:t>
            </a:r>
            <a:br>
              <a:rPr lang="fr-FR" sz="1800"/>
            </a:br>
            <a:r>
              <a:rPr lang="fr-FR" sz="1800"/>
              <a:t>Int</a:t>
            </a:r>
            <a:r>
              <a:rPr lang="fr-FR" sz="1800" b="0"/>
              <a:t>elligent </a:t>
            </a:r>
            <a:r>
              <a:rPr lang="fr-FR" sz="1800"/>
              <a:t>U</a:t>
            </a:r>
            <a:r>
              <a:rPr lang="fr-FR" sz="1800" b="0"/>
              <a:t>se of </a:t>
            </a:r>
            <a:r>
              <a:rPr lang="fr-FR" sz="1800"/>
              <a:t>B</a:t>
            </a:r>
            <a:r>
              <a:rPr lang="fr-FR" sz="1800" b="0"/>
              <a:t>uildings’ </a:t>
            </a:r>
            <a:r>
              <a:rPr lang="fr-FR" sz="1800"/>
              <a:t>E</a:t>
            </a:r>
            <a:r>
              <a:rPr lang="fr-FR" sz="1800" b="0"/>
              <a:t>nergy information</a:t>
            </a:r>
          </a:p>
          <a:p>
            <a:pPr>
              <a:lnSpc>
                <a:spcPct val="75000"/>
              </a:lnSpc>
            </a:pPr>
            <a:r>
              <a:rPr lang="fr-FR" sz="1800"/>
              <a:t>IntUBE will lead to </a:t>
            </a:r>
          </a:p>
          <a:p>
            <a:pPr lvl="1">
              <a:lnSpc>
                <a:spcPct val="75000"/>
              </a:lnSpc>
            </a:pPr>
            <a:r>
              <a:rPr lang="fr-FR" sz="1800"/>
              <a:t>increased life-cycle energy efficiency of the buildings without compromising the comfort or performance of the buildings</a:t>
            </a:r>
          </a:p>
          <a:p>
            <a:pPr lvl="2">
              <a:lnSpc>
                <a:spcPct val="75000"/>
              </a:lnSpc>
            </a:pPr>
            <a:r>
              <a:rPr lang="fr-FR" sz="1600"/>
              <a:t>by integrating the latest developments in ICT-field into Intelligent Building and Neighbourhood Management Systems (</a:t>
            </a:r>
            <a:r>
              <a:rPr lang="fr-FR" sz="1600" b="1"/>
              <a:t>IBMS </a:t>
            </a:r>
            <a:r>
              <a:rPr lang="fr-FR" sz="1600"/>
              <a:t>and</a:t>
            </a:r>
            <a:r>
              <a:rPr lang="fr-FR" sz="1600" b="1"/>
              <a:t> NMS</a:t>
            </a:r>
            <a:r>
              <a:rPr lang="fr-FR" sz="1600"/>
              <a:t>) and </a:t>
            </a:r>
          </a:p>
          <a:p>
            <a:pPr lvl="2">
              <a:lnSpc>
                <a:spcPct val="75000"/>
              </a:lnSpc>
            </a:pPr>
            <a:r>
              <a:rPr lang="fr-FR" sz="1600"/>
              <a:t>by presenting new ICT-enabled business models for energy-information related service provision</a:t>
            </a:r>
            <a:endParaRPr lang="fi-FI" sz="1600"/>
          </a:p>
        </p:txBody>
      </p:sp>
      <p:pic>
        <p:nvPicPr>
          <p:cNvPr id="139270" name="Picture 6" descr="fp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1568450"/>
            <a:ext cx="1225550" cy="996950"/>
          </a:xfrm>
          <a:prstGeom prst="rect">
            <a:avLst/>
          </a:prstGeom>
          <a:noFill/>
        </p:spPr>
      </p:pic>
      <p:pic>
        <p:nvPicPr>
          <p:cNvPr id="139271" name="Picture 7" descr="BMS-NMS-SmartMe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781300"/>
            <a:ext cx="3889375" cy="2967038"/>
          </a:xfrm>
          <a:prstGeom prst="rect">
            <a:avLst/>
          </a:prstGeom>
          <a:noFill/>
        </p:spPr>
      </p:pic>
      <p:pic>
        <p:nvPicPr>
          <p:cNvPr id="139274" name="Picture 10" descr="ICT for Sustainable Growth'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7300" y="1573213"/>
            <a:ext cx="927100" cy="919162"/>
          </a:xfrm>
          <a:prstGeom prst="rect">
            <a:avLst/>
          </a:prstGeom>
          <a:noFill/>
        </p:spPr>
      </p:pic>
      <p:pic>
        <p:nvPicPr>
          <p:cNvPr id="139277" name="Picture 13" descr="http://2.bp.blogspot.com/_yJ4nKHDWvcY/SXkYbVRp6cI/AAAAAAAAF84/R5oawnksZ-I/s400/EUROPE+FLA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1628775"/>
            <a:ext cx="1290637" cy="887413"/>
          </a:xfrm>
          <a:prstGeom prst="rect">
            <a:avLst/>
          </a:prstGeom>
          <a:noFill/>
        </p:spPr>
      </p:pic>
      <p:sp>
        <p:nvSpPr>
          <p:cNvPr id="139278" name="Rectangle 14"/>
          <p:cNvSpPr>
            <a:spLocks noChangeArrowheads="1"/>
          </p:cNvSpPr>
          <p:nvPr/>
        </p:nvSpPr>
        <p:spPr bwMode="auto">
          <a:xfrm>
            <a:off x="5688013" y="3573463"/>
            <a:ext cx="682625" cy="576262"/>
          </a:xfrm>
          <a:prstGeom prst="rect">
            <a:avLst/>
          </a:prstGeom>
          <a:noFill/>
          <a:ln w="47625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Computer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1625600"/>
            <a:ext cx="3598863" cy="202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9379" name="Picture 3" descr="pres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0" y="4441825"/>
            <a:ext cx="3598863" cy="202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9380" name="Picture 4" descr="temperature+l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200" y="3003550"/>
            <a:ext cx="3598863" cy="202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9381" name="Rectangle 5"/>
          <p:cNvSpPr>
            <a:spLocks noChangeArrowheads="1"/>
          </p:cNvSpPr>
          <p:nvPr/>
        </p:nvSpPr>
        <p:spPr bwMode="auto">
          <a:xfrm>
            <a:off x="998538" y="1257300"/>
            <a:ext cx="351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>
                <a:latin typeface="Arial" charset="0"/>
              </a:rPr>
              <a:t>Power-detector plug</a:t>
            </a:r>
            <a:endParaRPr lang="en-US" sz="1400" b="1">
              <a:latin typeface="Arial" charset="0"/>
            </a:endParaRP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58850" y="3694113"/>
            <a:ext cx="3513138" cy="338137"/>
          </a:xfrm>
          <a:noFill/>
          <a:ln/>
        </p:spPr>
        <p:txBody>
          <a:bodyPr/>
          <a:lstStyle/>
          <a:p>
            <a:pPr>
              <a:lnSpc>
                <a:spcPct val="75000"/>
              </a:lnSpc>
              <a:buFont typeface="Wingdings" pitchFamily="2" charset="2"/>
              <a:buChar char="l"/>
            </a:pPr>
            <a:r>
              <a:rPr lang="en-US" sz="1600"/>
              <a:t>Use of electrical equipments</a:t>
            </a:r>
          </a:p>
        </p:txBody>
      </p:sp>
      <p:sp>
        <p:nvSpPr>
          <p:cNvPr id="229383" name="Oval 7"/>
          <p:cNvSpPr>
            <a:spLocks noChangeArrowheads="1"/>
          </p:cNvSpPr>
          <p:nvPr/>
        </p:nvSpPr>
        <p:spPr bwMode="auto">
          <a:xfrm>
            <a:off x="1524000" y="2362200"/>
            <a:ext cx="1346200" cy="1346200"/>
          </a:xfrm>
          <a:prstGeom prst="ellipse">
            <a:avLst/>
          </a:prstGeom>
          <a:noFill/>
          <a:ln w="476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9384" name="Rectangle 8"/>
          <p:cNvSpPr>
            <a:spLocks noChangeArrowheads="1"/>
          </p:cNvSpPr>
          <p:nvPr/>
        </p:nvSpPr>
        <p:spPr bwMode="auto">
          <a:xfrm>
            <a:off x="1012825" y="4103688"/>
            <a:ext cx="35131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>
                <a:latin typeface="Arial" charset="0"/>
              </a:rPr>
              <a:t>Presence sensor</a:t>
            </a:r>
            <a:endParaRPr lang="en-US" sz="1400" b="1">
              <a:latin typeface="Arial" charset="0"/>
            </a:endParaRPr>
          </a:p>
        </p:txBody>
      </p:sp>
      <p:sp>
        <p:nvSpPr>
          <p:cNvPr id="229385" name="Rectangle 9"/>
          <p:cNvSpPr>
            <a:spLocks noChangeArrowheads="1"/>
          </p:cNvSpPr>
          <p:nvPr/>
        </p:nvSpPr>
        <p:spPr bwMode="auto">
          <a:xfrm>
            <a:off x="998538" y="6469063"/>
            <a:ext cx="35131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l"/>
            </a:pPr>
            <a:endParaRPr lang="en-US" sz="1600" b="1">
              <a:latin typeface="Arial" charset="0"/>
            </a:endParaRPr>
          </a:p>
        </p:txBody>
      </p:sp>
      <p:sp>
        <p:nvSpPr>
          <p:cNvPr id="229386" name="Rectangle 10"/>
          <p:cNvSpPr>
            <a:spLocks noChangeArrowheads="1"/>
          </p:cNvSpPr>
          <p:nvPr/>
        </p:nvSpPr>
        <p:spPr bwMode="auto">
          <a:xfrm>
            <a:off x="4951413" y="2606675"/>
            <a:ext cx="351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>
                <a:latin typeface="Arial" charset="0"/>
              </a:rPr>
              <a:t>Temperature sensor</a:t>
            </a:r>
            <a:endParaRPr lang="en-US" sz="1400" b="1">
              <a:latin typeface="Arial" charset="0"/>
            </a:endParaRPr>
          </a:p>
        </p:txBody>
      </p:sp>
      <p:sp>
        <p:nvSpPr>
          <p:cNvPr id="229387" name="Oval 11"/>
          <p:cNvSpPr>
            <a:spLocks noChangeArrowheads="1"/>
          </p:cNvSpPr>
          <p:nvPr/>
        </p:nvSpPr>
        <p:spPr bwMode="auto">
          <a:xfrm>
            <a:off x="6656388" y="3748088"/>
            <a:ext cx="990600" cy="990600"/>
          </a:xfrm>
          <a:prstGeom prst="ellipse">
            <a:avLst/>
          </a:prstGeom>
          <a:noFill/>
          <a:ln w="476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9388" name="Rectangle 1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challenge: </a:t>
            </a:r>
            <a:r>
              <a:rPr lang="en-US" dirty="0" smtClean="0">
                <a:solidFill>
                  <a:srgbClr val="FF9900"/>
                </a:solidFill>
              </a:rPr>
              <a:t>technology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P10405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600" y="2006600"/>
            <a:ext cx="5811838" cy="326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1624013" y="1552575"/>
            <a:ext cx="48720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>
                <a:latin typeface="Arial" charset="0"/>
              </a:rPr>
              <a:t>Data concentrator xBee (CSTBox)</a:t>
            </a:r>
            <a:endParaRPr lang="en-US" sz="1400" b="1">
              <a:latin typeface="Arial" charset="0"/>
            </a:endParaRPr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challenge: </a:t>
            </a:r>
            <a:r>
              <a:rPr lang="en-US" dirty="0" smtClean="0">
                <a:solidFill>
                  <a:srgbClr val="FF9900"/>
                </a:solidFill>
              </a:rPr>
              <a:t>technology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1624013" y="1452598"/>
            <a:ext cx="48720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 dirty="0">
                <a:latin typeface="Arial" charset="0"/>
              </a:rPr>
              <a:t>Event viewer (for testing)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challenge: </a:t>
            </a:r>
            <a:r>
              <a:rPr lang="en-US" dirty="0" smtClean="0">
                <a:solidFill>
                  <a:srgbClr val="FF9900"/>
                </a:solidFill>
              </a:rPr>
              <a:t>technology</a:t>
            </a:r>
            <a:endParaRPr lang="fi-FI" dirty="0"/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975" y="1873286"/>
            <a:ext cx="5808663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212804" y="2114532"/>
            <a:ext cx="7193061" cy="244637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1624013" y="1552575"/>
            <a:ext cx="48720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 dirty="0">
                <a:latin typeface="Arial" charset="0"/>
              </a:rPr>
              <a:t>Bonus/</a:t>
            </a:r>
            <a:r>
              <a:rPr lang="en-US" sz="2000" b="1" dirty="0" err="1">
                <a:latin typeface="Arial" charset="0"/>
              </a:rPr>
              <a:t>malus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smtClean="0">
                <a:latin typeface="Arial" charset="0"/>
              </a:rPr>
              <a:t>log analyzer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1512935" y="2330463"/>
            <a:ext cx="65278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 dirty="0">
                <a:latin typeface="+mn-lt"/>
              </a:rPr>
              <a:t>void </a:t>
            </a:r>
            <a:r>
              <a:rPr lang="en-US" sz="1600" b="1" dirty="0" err="1">
                <a:latin typeface="+mn-lt"/>
              </a:rPr>
              <a:t>evaluate_windows_and_air_conditionner</a:t>
            </a:r>
            <a:r>
              <a:rPr lang="en-US" sz="1600" b="1" dirty="0">
                <a:latin typeface="+mn-lt"/>
              </a:rPr>
              <a:t>(states, context)</a:t>
            </a:r>
            <a:r>
              <a:rPr lang="en-US" sz="1600" dirty="0">
                <a:latin typeface="+mn-lt"/>
              </a:rPr>
              <a:t> {</a:t>
            </a:r>
          </a:p>
          <a:p>
            <a:r>
              <a:rPr lang="en-US" sz="1600" dirty="0">
                <a:latin typeface="+mn-lt"/>
              </a:rPr>
              <a:t>	def ID = "</a:t>
            </a:r>
            <a:r>
              <a:rPr lang="en-US" sz="1600" dirty="0" err="1">
                <a:latin typeface="+mn-lt"/>
              </a:rPr>
              <a:t>WND_OP.and.AC_ON</a:t>
            </a:r>
            <a:r>
              <a:rPr lang="en-US" sz="1600" dirty="0">
                <a:latin typeface="+mn-lt"/>
              </a:rPr>
              <a:t>" ;</a:t>
            </a:r>
          </a:p>
          <a:p>
            <a:r>
              <a:rPr lang="en-US" sz="1600" dirty="0">
                <a:latin typeface="+mn-lt"/>
              </a:rPr>
              <a:t>	if (</a:t>
            </a:r>
            <a:r>
              <a:rPr lang="en-US" sz="1600" dirty="0" err="1">
                <a:latin typeface="+mn-lt"/>
              </a:rPr>
              <a:t>states.windows_opened</a:t>
            </a:r>
            <a:r>
              <a:rPr lang="en-US" sz="1600" dirty="0">
                <a:latin typeface="+mn-lt"/>
              </a:rPr>
              <a:t> &amp;&amp; </a:t>
            </a:r>
            <a:r>
              <a:rPr lang="en-US" sz="1600" dirty="0" err="1">
                <a:latin typeface="+mn-lt"/>
              </a:rPr>
              <a:t>states.air_conditionner_on</a:t>
            </a:r>
            <a:r>
              <a:rPr lang="en-US" sz="1600" dirty="0">
                <a:latin typeface="+mn-lt"/>
              </a:rPr>
              <a:t>) {</a:t>
            </a:r>
          </a:p>
          <a:p>
            <a:r>
              <a:rPr lang="en-US" sz="1600" dirty="0">
                <a:latin typeface="+mn-lt"/>
              </a:rPr>
              <a:t>		</a:t>
            </a:r>
            <a:r>
              <a:rPr lang="en-US" sz="1600" dirty="0" err="1">
                <a:latin typeface="+mn-lt"/>
              </a:rPr>
              <a:t>startMalus</a:t>
            </a:r>
            <a:r>
              <a:rPr lang="en-US" sz="1600" dirty="0">
                <a:latin typeface="+mn-lt"/>
              </a:rPr>
              <a:t>(ID, </a:t>
            </a:r>
            <a:r>
              <a:rPr lang="en-US" sz="1600" dirty="0" err="1">
                <a:latin typeface="+mn-lt"/>
              </a:rPr>
              <a:t>context.event.timestamp</a:t>
            </a:r>
            <a:r>
              <a:rPr lang="en-US" sz="1600" dirty="0">
                <a:latin typeface="+mn-lt"/>
              </a:rPr>
              <a:t>) ;</a:t>
            </a:r>
          </a:p>
          <a:p>
            <a:r>
              <a:rPr lang="en-US" sz="1600" dirty="0">
                <a:latin typeface="+mn-lt"/>
              </a:rPr>
              <a:t>	} else {</a:t>
            </a:r>
          </a:p>
          <a:p>
            <a:r>
              <a:rPr lang="en-US" sz="1600" dirty="0">
                <a:latin typeface="+mn-lt"/>
              </a:rPr>
              <a:t>		</a:t>
            </a:r>
            <a:r>
              <a:rPr lang="en-US" sz="1600" dirty="0" err="1">
                <a:latin typeface="+mn-lt"/>
              </a:rPr>
              <a:t>endBonusMalus</a:t>
            </a:r>
            <a:r>
              <a:rPr lang="en-US" sz="1600" dirty="0">
                <a:latin typeface="+mn-lt"/>
              </a:rPr>
              <a:t>(ID, </a:t>
            </a:r>
            <a:r>
              <a:rPr lang="en-US" sz="1600" dirty="0" err="1">
                <a:latin typeface="+mn-lt"/>
              </a:rPr>
              <a:t>context.event.timestamp</a:t>
            </a:r>
            <a:r>
              <a:rPr lang="en-US" sz="1600" dirty="0">
                <a:latin typeface="+mn-lt"/>
              </a:rPr>
              <a:t>) ;</a:t>
            </a:r>
          </a:p>
          <a:p>
            <a:r>
              <a:rPr lang="en-US" sz="1600" dirty="0">
                <a:latin typeface="+mn-lt"/>
              </a:rPr>
              <a:t>	}</a:t>
            </a:r>
          </a:p>
          <a:p>
            <a:r>
              <a:rPr lang="en-US" sz="1600" dirty="0">
                <a:latin typeface="+mn-lt"/>
              </a:rPr>
              <a:t>}</a:t>
            </a: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95" y="4860954"/>
            <a:ext cx="2624138" cy="68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2453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challenge: </a:t>
            </a:r>
            <a:r>
              <a:rPr lang="en-US" dirty="0" smtClean="0">
                <a:solidFill>
                  <a:srgbClr val="FF9900"/>
                </a:solidFill>
              </a:rPr>
              <a:t>technology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738135" y="1530323"/>
            <a:ext cx="8178911" cy="500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 dirty="0">
                <a:latin typeface="Arial" charset="0"/>
              </a:rPr>
              <a:t>User interface (challenge participant</a:t>
            </a:r>
            <a:r>
              <a:rPr lang="en-US" sz="2000" b="1" dirty="0" smtClean="0">
                <a:latin typeface="Arial" charset="0"/>
              </a:rPr>
              <a:t>)</a:t>
            </a: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Courier New" pitchFamily="49" charset="0"/>
              <a:buChar char="o"/>
            </a:pPr>
            <a:r>
              <a:rPr lang="en-US" sz="2000" dirty="0" smtClean="0">
                <a:latin typeface="Arial" charset="0"/>
              </a:rPr>
              <a:t>The challenge: presentation, its objectives and rules</a:t>
            </a: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Courier New" pitchFamily="49" charset="0"/>
              <a:buChar char="o"/>
            </a:pPr>
            <a:r>
              <a:rPr lang="en-US" sz="2000" dirty="0" smtClean="0">
                <a:latin typeface="Arial" charset="0"/>
              </a:rPr>
              <a:t>Green tips</a:t>
            </a: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Courier New" pitchFamily="49" charset="0"/>
              <a:buChar char="o"/>
            </a:pPr>
            <a:r>
              <a:rPr lang="en-US" sz="2000" dirty="0" smtClean="0">
                <a:latin typeface="Arial" charset="0"/>
              </a:rPr>
              <a:t>Energy consumption </a:t>
            </a:r>
            <a:r>
              <a:rPr lang="en-US" sz="2000" i="1" dirty="0" smtClean="0">
                <a:solidFill>
                  <a:schemeClr val="bg2"/>
                </a:solidFill>
                <a:latin typeface="Arial" charset="0"/>
              </a:rPr>
              <a:t>(myself / my team / all)</a:t>
            </a:r>
          </a:p>
          <a:p>
            <a:pPr marL="1270000" lvl="2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charset="0"/>
              </a:rPr>
              <a:t>Current week</a:t>
            </a:r>
          </a:p>
          <a:p>
            <a:pPr marL="1270000" lvl="2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charset="0"/>
              </a:rPr>
              <a:t>Records (graphical form, trends)</a:t>
            </a: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Courier New" pitchFamily="49" charset="0"/>
              <a:buChar char="o"/>
            </a:pPr>
            <a:r>
              <a:rPr lang="en-US" sz="2000" dirty="0" smtClean="0">
                <a:latin typeface="Arial" charset="0"/>
              </a:rPr>
              <a:t>Number of bonus / </a:t>
            </a:r>
            <a:r>
              <a:rPr lang="en-US" sz="2000" dirty="0" err="1" smtClean="0">
                <a:latin typeface="Arial" charset="0"/>
              </a:rPr>
              <a:t>malus</a:t>
            </a:r>
            <a:r>
              <a:rPr lang="en-US" sz="2000" dirty="0" smtClean="0">
                <a:latin typeface="Arial" charset="0"/>
              </a:rPr>
              <a:t> records </a:t>
            </a:r>
            <a:r>
              <a:rPr lang="en-US" sz="2000" i="1" dirty="0" smtClean="0">
                <a:solidFill>
                  <a:schemeClr val="bg2"/>
                </a:solidFill>
                <a:latin typeface="Arial" charset="0"/>
              </a:rPr>
              <a:t>(myself / my team / all)</a:t>
            </a:r>
            <a:endParaRPr lang="en-US" sz="2000" dirty="0" smtClean="0">
              <a:solidFill>
                <a:schemeClr val="bg2"/>
              </a:solidFill>
              <a:latin typeface="Arial" charset="0"/>
            </a:endParaRPr>
          </a:p>
          <a:p>
            <a:pPr marL="1270000" lvl="2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charset="0"/>
              </a:rPr>
              <a:t>Current week</a:t>
            </a:r>
          </a:p>
          <a:p>
            <a:pPr marL="1270000" lvl="2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charset="0"/>
              </a:rPr>
              <a:t>Records (graphical form, trends)</a:t>
            </a: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Courier New" pitchFamily="49" charset="0"/>
              <a:buChar char="o"/>
            </a:pPr>
            <a:r>
              <a:rPr lang="en-US" sz="2000" dirty="0" smtClean="0">
                <a:latin typeface="Arial" charset="0"/>
              </a:rPr>
              <a:t>Records of </a:t>
            </a:r>
            <a:r>
              <a:rPr lang="en-US" sz="2000" dirty="0" err="1" smtClean="0">
                <a:latin typeface="Arial" charset="0"/>
              </a:rPr>
              <a:t>behaviours</a:t>
            </a:r>
            <a:r>
              <a:rPr lang="en-US" sz="2000" dirty="0" smtClean="0">
                <a:latin typeface="Arial" charset="0"/>
              </a:rPr>
              <a:t> responsible for bonus / </a:t>
            </a:r>
            <a:r>
              <a:rPr lang="en-US" sz="2000" dirty="0" err="1" smtClean="0">
                <a:latin typeface="Arial" charset="0"/>
              </a:rPr>
              <a:t>malus</a:t>
            </a:r>
            <a:endParaRPr lang="en-US" sz="2000" dirty="0" smtClean="0">
              <a:latin typeface="Arial" charset="0"/>
            </a:endParaRP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Courier New" pitchFamily="49" charset="0"/>
              <a:buChar char="o"/>
            </a:pPr>
            <a:r>
              <a:rPr lang="en-US" sz="2000" dirty="0" smtClean="0">
                <a:latin typeface="Arial" charset="0"/>
              </a:rPr>
              <a:t>Energy savings estimate </a:t>
            </a:r>
            <a:r>
              <a:rPr lang="en-US" sz="2000" dirty="0" smtClean="0">
                <a:solidFill>
                  <a:schemeClr val="bg2"/>
                </a:solidFill>
                <a:latin typeface="Arial" charset="0"/>
              </a:rPr>
              <a:t>(</a:t>
            </a:r>
            <a:r>
              <a:rPr lang="en-US" sz="2000" i="1" dirty="0" smtClean="0">
                <a:solidFill>
                  <a:schemeClr val="bg2"/>
                </a:solidFill>
                <a:latin typeface="Arial" charset="0"/>
              </a:rPr>
              <a:t>myself  / my team / all)</a:t>
            </a:r>
            <a:endParaRPr lang="en-US" sz="2000" i="1" dirty="0" smtClean="0">
              <a:latin typeface="Arial" charset="0"/>
            </a:endParaRP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Courier New" pitchFamily="49" charset="0"/>
              <a:buChar char="o"/>
            </a:pPr>
            <a:r>
              <a:rPr lang="en-US" sz="2000" dirty="0" smtClean="0">
                <a:latin typeface="Arial" charset="0"/>
              </a:rPr>
              <a:t>Team ranking</a:t>
            </a:r>
          </a:p>
          <a:p>
            <a:pPr marL="1270000" lvl="2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Arial" charset="0"/>
              </a:rPr>
              <a:t>Live, history, trends</a:t>
            </a:r>
          </a:p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 dirty="0" smtClean="0">
                <a:latin typeface="Arial" charset="0"/>
              </a:rPr>
              <a:t>Email notifications </a:t>
            </a:r>
            <a:r>
              <a:rPr lang="en-US" sz="2000" i="1" dirty="0" smtClean="0">
                <a:solidFill>
                  <a:schemeClr val="bg2"/>
                </a:solidFill>
                <a:latin typeface="Arial" charset="0"/>
              </a:rPr>
              <a:t>(daily – weekly)</a:t>
            </a: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endParaRPr lang="en-US" sz="2000" b="1" dirty="0" smtClean="0">
              <a:latin typeface="Arial" charset="0"/>
            </a:endParaRPr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challenge: </a:t>
            </a:r>
            <a:r>
              <a:rPr lang="en-US" dirty="0" smtClean="0">
                <a:solidFill>
                  <a:srgbClr val="FF9900"/>
                </a:solidFill>
              </a:rPr>
              <a:t>technology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/>
          <p:cNvGrpSpPr/>
          <p:nvPr/>
        </p:nvGrpSpPr>
        <p:grpSpPr>
          <a:xfrm>
            <a:off x="755650" y="981075"/>
            <a:ext cx="8388351" cy="5880147"/>
            <a:chOff x="755650" y="981075"/>
            <a:chExt cx="8388351" cy="5880147"/>
          </a:xfrm>
        </p:grpSpPr>
        <p:grpSp>
          <p:nvGrpSpPr>
            <p:cNvPr id="15" name="Groupe 14"/>
            <p:cNvGrpSpPr/>
            <p:nvPr/>
          </p:nvGrpSpPr>
          <p:grpSpPr>
            <a:xfrm>
              <a:off x="6619949" y="5692806"/>
              <a:ext cx="2524052" cy="1168416"/>
              <a:chOff x="6619949" y="5692806"/>
              <a:chExt cx="2524052" cy="116841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7273963" y="5692806"/>
                <a:ext cx="1870038" cy="1165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7" name="Groupe 9"/>
              <p:cNvGrpSpPr/>
              <p:nvPr/>
            </p:nvGrpSpPr>
            <p:grpSpPr>
              <a:xfrm>
                <a:off x="6619949" y="6350041"/>
                <a:ext cx="2479663" cy="511181"/>
                <a:chOff x="6619949" y="6350041"/>
                <a:chExt cx="2479663" cy="511181"/>
              </a:xfrm>
            </p:grpSpPr>
            <p:pic>
              <p:nvPicPr>
                <p:cNvPr id="18" name="Picture 11" descr="Capture décran 2009-11-26 à 08 39 31 (2)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346988" y="6350748"/>
                  <a:ext cx="1752624" cy="510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Rectangle 18"/>
                <p:cNvSpPr/>
                <p:nvPr/>
              </p:nvSpPr>
              <p:spPr>
                <a:xfrm rot="16200000">
                  <a:off x="6692976" y="6277014"/>
                  <a:ext cx="507959" cy="65401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>
              <a:off x="755650" y="981075"/>
              <a:ext cx="7921625" cy="142875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2235168" y="1816966"/>
            <a:ext cx="4600638" cy="4801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lvl="0" indent="-355600" algn="ctr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charset="0"/>
              </a:rPr>
              <a:t>The energy challenge …</a:t>
            </a:r>
          </a:p>
        </p:txBody>
      </p: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755650" y="0"/>
            <a:ext cx="7920038" cy="946116"/>
          </a:xfrm>
          <a:solidFill>
            <a:schemeClr val="bg1"/>
          </a:solidFill>
        </p:spPr>
        <p:txBody>
          <a:bodyPr/>
          <a:lstStyle/>
          <a:p>
            <a:r>
              <a:rPr lang="fr-FR" dirty="0" err="1" smtClean="0"/>
              <a:t>Coming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…</a:t>
            </a:r>
            <a:endParaRPr lang="fr-FR" dirty="0"/>
          </a:p>
        </p:txBody>
      </p:sp>
      <p:grpSp>
        <p:nvGrpSpPr>
          <p:cNvPr id="37" name="Groupe 36"/>
          <p:cNvGrpSpPr/>
          <p:nvPr/>
        </p:nvGrpSpPr>
        <p:grpSpPr>
          <a:xfrm>
            <a:off x="1431882" y="3067009"/>
            <a:ext cx="6448493" cy="1859024"/>
            <a:chOff x="1431882" y="3063870"/>
            <a:chExt cx="6448493" cy="1859024"/>
          </a:xfrm>
        </p:grpSpPr>
        <p:grpSp>
          <p:nvGrpSpPr>
            <p:cNvPr id="36" name="Groupe 35"/>
            <p:cNvGrpSpPr/>
            <p:nvPr/>
          </p:nvGrpSpPr>
          <p:grpSpPr>
            <a:xfrm>
              <a:off x="1431882" y="4378338"/>
              <a:ext cx="6448493" cy="544556"/>
              <a:chOff x="1431882" y="4378338"/>
              <a:chExt cx="6448493" cy="544556"/>
            </a:xfrm>
          </p:grpSpPr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706"/>
              <a:stretch>
                <a:fillRect/>
              </a:stretch>
            </p:blipFill>
            <p:spPr bwMode="auto">
              <a:xfrm>
                <a:off x="1431882" y="4451364"/>
                <a:ext cx="3233429" cy="4547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" name="Group 7"/>
              <p:cNvGrpSpPr>
                <a:grpSpLocks/>
              </p:cNvGrpSpPr>
              <p:nvPr/>
            </p:nvGrpSpPr>
            <p:grpSpPr bwMode="auto">
              <a:xfrm>
                <a:off x="5032404" y="4457720"/>
                <a:ext cx="1657350" cy="431800"/>
                <a:chOff x="158" y="3884"/>
                <a:chExt cx="1044" cy="272"/>
              </a:xfrm>
            </p:grpSpPr>
            <p:pic>
              <p:nvPicPr>
                <p:cNvPr id="22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3" y="3906"/>
                  <a:ext cx="499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-377" b="8855"/>
                <a:stretch>
                  <a:fillRect/>
                </a:stretch>
              </p:blipFill>
              <p:spPr bwMode="auto">
                <a:xfrm>
                  <a:off x="158" y="3884"/>
                  <a:ext cx="454" cy="2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r="1198"/>
              <a:stretch>
                <a:fillRect/>
              </a:stretch>
            </p:blipFill>
            <p:spPr bwMode="auto">
              <a:xfrm>
                <a:off x="6981858" y="4378338"/>
                <a:ext cx="898517" cy="544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11" descr="Capture décran 2009-11-26 à 08 39 31 (2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67071" y="3063870"/>
              <a:ext cx="2554687" cy="7440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3586149" y="2328148"/>
            <a:ext cx="208101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lvl="0" indent="-355600" algn="ctr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defRPr/>
            </a:pPr>
            <a:r>
              <a:rPr lang="en-US" sz="2800" b="1" dirty="0" smtClean="0">
                <a:latin typeface="Arial" charset="0"/>
              </a:rPr>
              <a:t>… for real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6619949" y="5692806"/>
            <a:ext cx="2524052" cy="1168416"/>
            <a:chOff x="6619949" y="5692806"/>
            <a:chExt cx="2524052" cy="1168416"/>
          </a:xfrm>
        </p:grpSpPr>
        <p:sp>
          <p:nvSpPr>
            <p:cNvPr id="8" name="Rectangle 7"/>
            <p:cNvSpPr/>
            <p:nvPr/>
          </p:nvSpPr>
          <p:spPr>
            <a:xfrm>
              <a:off x="7273963" y="5692806"/>
              <a:ext cx="1870038" cy="116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6619949" y="6350041"/>
              <a:ext cx="2479663" cy="511181"/>
              <a:chOff x="6619949" y="6350041"/>
              <a:chExt cx="2479663" cy="511181"/>
            </a:xfrm>
          </p:grpSpPr>
          <p:pic>
            <p:nvPicPr>
              <p:cNvPr id="7" name="Picture 11" descr="Capture décran 2009-11-26 à 08 39 31 (2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46988" y="6350748"/>
                <a:ext cx="1752624" cy="510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 rot="16200000">
                <a:off x="6692976" y="6277014"/>
                <a:ext cx="507959" cy="654013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1624013" y="1552575"/>
            <a:ext cx="5976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 dirty="0">
                <a:latin typeface="Arial" charset="0"/>
              </a:rPr>
              <a:t>User interface (challenge participant</a:t>
            </a:r>
            <a:r>
              <a:rPr lang="en-US" sz="2000" b="1" dirty="0" smtClean="0">
                <a:latin typeface="Arial" charset="0"/>
              </a:rPr>
              <a:t>)</a:t>
            </a: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1400" b="1" dirty="0" smtClean="0">
                <a:latin typeface="Arial" charset="0"/>
              </a:rPr>
              <a:t>Content :</a:t>
            </a:r>
          </a:p>
          <a:p>
            <a:pPr marL="1270000" lvl="2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endParaRPr lang="en-US" sz="1400" b="1" dirty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2778"/>
          <a:stretch>
            <a:fillRect/>
          </a:stretch>
        </p:blipFill>
        <p:spPr bwMode="auto">
          <a:xfrm>
            <a:off x="0" y="1238220"/>
            <a:ext cx="9144000" cy="511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55650" y="981075"/>
            <a:ext cx="7921625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itre 24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fr-FR" dirty="0" err="1" smtClean="0"/>
              <a:t>Ecoffices</a:t>
            </a:r>
            <a:r>
              <a:rPr lang="fr-FR" dirty="0" smtClean="0"/>
              <a:t> : </a:t>
            </a:r>
            <a:r>
              <a:rPr lang="fr-FR" dirty="0" err="1" smtClean="0">
                <a:solidFill>
                  <a:srgbClr val="92D050"/>
                </a:solidFill>
              </a:rPr>
              <a:t>where</a:t>
            </a:r>
            <a:r>
              <a:rPr lang="fr-FR" dirty="0" smtClean="0">
                <a:solidFill>
                  <a:srgbClr val="92D050"/>
                </a:solidFill>
              </a:rPr>
              <a:t> ?</a:t>
            </a:r>
            <a:endParaRPr lang="fr-FR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6619949" y="5692806"/>
            <a:ext cx="2524052" cy="1168416"/>
            <a:chOff x="6619949" y="5692806"/>
            <a:chExt cx="2524052" cy="1168416"/>
          </a:xfrm>
        </p:grpSpPr>
        <p:sp>
          <p:nvSpPr>
            <p:cNvPr id="11" name="Rectangle 10"/>
            <p:cNvSpPr/>
            <p:nvPr/>
          </p:nvSpPr>
          <p:spPr>
            <a:xfrm>
              <a:off x="7273963" y="5692806"/>
              <a:ext cx="1870038" cy="116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 9"/>
            <p:cNvGrpSpPr/>
            <p:nvPr/>
          </p:nvGrpSpPr>
          <p:grpSpPr>
            <a:xfrm>
              <a:off x="6619949" y="6350041"/>
              <a:ext cx="2479663" cy="511181"/>
              <a:chOff x="6619949" y="6350041"/>
              <a:chExt cx="2479663" cy="511181"/>
            </a:xfrm>
          </p:grpSpPr>
          <p:pic>
            <p:nvPicPr>
              <p:cNvPr id="13" name="Picture 11" descr="Capture décran 2009-11-26 à 08 39 31 (2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46988" y="6350748"/>
                <a:ext cx="1752624" cy="510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tangle 13"/>
              <p:cNvSpPr/>
              <p:nvPr/>
            </p:nvSpPr>
            <p:spPr>
              <a:xfrm rot="16200000">
                <a:off x="6692976" y="6277014"/>
                <a:ext cx="507959" cy="654013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1624013" y="1552575"/>
            <a:ext cx="5976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 dirty="0">
                <a:latin typeface="Arial" charset="0"/>
              </a:rPr>
              <a:t>User interface (challenge participant</a:t>
            </a:r>
            <a:r>
              <a:rPr lang="en-US" sz="2000" b="1" dirty="0" smtClean="0">
                <a:latin typeface="Arial" charset="0"/>
              </a:rPr>
              <a:t>)</a:t>
            </a: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1400" b="1" dirty="0" smtClean="0">
                <a:latin typeface="Arial" charset="0"/>
              </a:rPr>
              <a:t>Content :</a:t>
            </a:r>
          </a:p>
          <a:p>
            <a:pPr marL="1270000" lvl="2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endParaRPr lang="en-US" sz="1400" b="1" dirty="0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040"/>
          <a:stretch>
            <a:fillRect/>
          </a:stretch>
        </p:blipFill>
        <p:spPr bwMode="auto">
          <a:xfrm>
            <a:off x="0" y="1201707"/>
            <a:ext cx="9144000" cy="503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55650" y="981075"/>
            <a:ext cx="7921625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Titre 24"/>
          <p:cNvSpPr>
            <a:spLocks noGrp="1"/>
          </p:cNvSpPr>
          <p:nvPr>
            <p:ph type="title"/>
          </p:nvPr>
        </p:nvSpPr>
        <p:spPr>
          <a:xfrm>
            <a:off x="755650" y="0"/>
            <a:ext cx="7920038" cy="981075"/>
          </a:xfrm>
          <a:solidFill>
            <a:schemeClr val="bg1"/>
          </a:solidFill>
        </p:spPr>
        <p:txBody>
          <a:bodyPr/>
          <a:lstStyle/>
          <a:p>
            <a:r>
              <a:rPr lang="fr-FR" dirty="0" err="1" smtClean="0"/>
              <a:t>Ecoffices</a:t>
            </a:r>
            <a:r>
              <a:rPr lang="fr-FR" dirty="0" smtClean="0"/>
              <a:t> : </a:t>
            </a:r>
            <a:r>
              <a:rPr lang="fr-FR" dirty="0" err="1" smtClean="0">
                <a:solidFill>
                  <a:srgbClr val="92D050"/>
                </a:solidFill>
              </a:rPr>
              <a:t>where</a:t>
            </a:r>
            <a:r>
              <a:rPr lang="fr-FR" dirty="0" smtClean="0">
                <a:solidFill>
                  <a:srgbClr val="92D050"/>
                </a:solidFill>
              </a:rPr>
              <a:t> ?</a:t>
            </a:r>
            <a:endParaRPr lang="fr-FR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20785"/>
            <a:ext cx="4108454" cy="4973637"/>
          </a:xfrm>
        </p:spPr>
        <p:txBody>
          <a:bodyPr/>
          <a:lstStyle/>
          <a:p>
            <a:pPr lvl="1">
              <a:lnSpc>
                <a:spcPct val="90000"/>
              </a:lnSpc>
              <a:buClr>
                <a:srgbClr val="92D050"/>
              </a:buClr>
            </a:pPr>
            <a:r>
              <a:rPr lang="en-US" sz="2000" dirty="0" smtClean="0"/>
              <a:t>CSTB </a:t>
            </a:r>
            <a:r>
              <a:rPr lang="en-US" sz="2000" dirty="0"/>
              <a:t>office </a:t>
            </a:r>
            <a:r>
              <a:rPr lang="en-US" sz="2000" dirty="0" smtClean="0"/>
              <a:t>buildings</a:t>
            </a:r>
          </a:p>
          <a:p>
            <a:pPr lvl="2">
              <a:lnSpc>
                <a:spcPct val="90000"/>
              </a:lnSpc>
              <a:buClr>
                <a:srgbClr val="92D050"/>
              </a:buClr>
            </a:pPr>
            <a:r>
              <a:rPr lang="en-US" dirty="0" smtClean="0"/>
              <a:t>Sophia-</a:t>
            </a:r>
            <a:r>
              <a:rPr lang="en-US" dirty="0" err="1" smtClean="0"/>
              <a:t>Antipolis</a:t>
            </a:r>
            <a:endParaRPr lang="en-US" dirty="0" smtClean="0"/>
          </a:p>
          <a:p>
            <a:pPr lvl="2" eaLnBrk="1" hangingPunct="1">
              <a:buClr>
                <a:srgbClr val="92D050"/>
              </a:buClr>
            </a:pPr>
            <a:r>
              <a:rPr lang="fr-FR" dirty="0" smtClean="0"/>
              <a:t>Building A-H-B</a:t>
            </a:r>
          </a:p>
          <a:p>
            <a:pPr lvl="2" eaLnBrk="1" hangingPunct="1">
              <a:buClr>
                <a:srgbClr val="92D050"/>
              </a:buClr>
            </a:pPr>
            <a:r>
              <a:rPr lang="fr-FR" dirty="0" smtClean="0"/>
              <a:t>45 office </a:t>
            </a:r>
            <a:r>
              <a:rPr lang="fr-FR" dirty="0" err="1" smtClean="0"/>
              <a:t>rooms</a:t>
            </a:r>
            <a:endParaRPr lang="fr-FR" dirty="0" smtClean="0"/>
          </a:p>
          <a:p>
            <a:pPr lvl="2" eaLnBrk="1" hangingPunct="1">
              <a:buClr>
                <a:srgbClr val="92D050"/>
              </a:buClr>
            </a:pPr>
            <a:r>
              <a:rPr lang="fr-FR" dirty="0" smtClean="0"/>
              <a:t>1640 m²</a:t>
            </a:r>
          </a:p>
          <a:p>
            <a:pPr lvl="1" eaLnBrk="1" hangingPunct="1">
              <a:buClr>
                <a:srgbClr val="92D050"/>
              </a:buClr>
            </a:pPr>
            <a:r>
              <a:rPr lang="fr-FR" dirty="0" smtClean="0"/>
              <a:t>57 </a:t>
            </a:r>
            <a:r>
              <a:rPr lang="fr-FR" dirty="0" err="1" smtClean="0"/>
              <a:t>employees</a:t>
            </a:r>
            <a:endParaRPr lang="fr-FR" dirty="0" smtClean="0"/>
          </a:p>
          <a:p>
            <a:pPr lvl="2" eaLnBrk="1" hangingPunct="1">
              <a:buClr>
                <a:srgbClr val="92D050"/>
              </a:buClr>
            </a:pPr>
            <a:r>
              <a:rPr lang="fr-FR" dirty="0" err="1" smtClean="0"/>
              <a:t>Divided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3 teams</a:t>
            </a:r>
          </a:p>
          <a:p>
            <a:pPr lvl="1">
              <a:lnSpc>
                <a:spcPct val="90000"/>
              </a:lnSpc>
              <a:buClr>
                <a:srgbClr val="92D050"/>
              </a:buClr>
            </a:pPr>
            <a:r>
              <a:rPr lang="en-US" sz="2000" dirty="0" smtClean="0"/>
              <a:t>Starting date</a:t>
            </a:r>
          </a:p>
          <a:p>
            <a:pPr lvl="2">
              <a:lnSpc>
                <a:spcPct val="90000"/>
              </a:lnSpc>
              <a:buClr>
                <a:srgbClr val="92D050"/>
              </a:buClr>
            </a:pPr>
            <a:r>
              <a:rPr lang="en-US" dirty="0" smtClean="0"/>
              <a:t>September 2010</a:t>
            </a:r>
            <a:endParaRPr lang="en-US" dirty="0"/>
          </a:p>
          <a:p>
            <a:pPr lvl="1">
              <a:lnSpc>
                <a:spcPct val="90000"/>
              </a:lnSpc>
              <a:buClr>
                <a:srgbClr val="92D050"/>
              </a:buClr>
            </a:pPr>
            <a:endParaRPr lang="en-US" sz="2000" dirty="0"/>
          </a:p>
          <a:p>
            <a:pPr lvl="1">
              <a:lnSpc>
                <a:spcPct val="90000"/>
              </a:lnSpc>
              <a:buClr>
                <a:srgbClr val="92D050"/>
              </a:buClr>
            </a:pPr>
            <a:endParaRPr lang="en-US" sz="2000" dirty="0"/>
          </a:p>
        </p:txBody>
      </p:sp>
      <p:pic>
        <p:nvPicPr>
          <p:cNvPr id="237576" name="Picture 8" descr="plan cst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1078" y="1236622"/>
            <a:ext cx="3359196" cy="26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7583" name="Group 15"/>
          <p:cNvGrpSpPr>
            <a:grpSpLocks/>
          </p:cNvGrpSpPr>
          <p:nvPr/>
        </p:nvGrpSpPr>
        <p:grpSpPr bwMode="auto">
          <a:xfrm>
            <a:off x="3987792" y="3801460"/>
            <a:ext cx="4821106" cy="1891346"/>
            <a:chOff x="3878" y="2886"/>
            <a:chExt cx="1588" cy="623"/>
          </a:xfrm>
        </p:grpSpPr>
        <p:pic>
          <p:nvPicPr>
            <p:cNvPr id="237581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8" y="2921"/>
              <a:ext cx="1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7582" name="Rectangle 14"/>
            <p:cNvSpPr>
              <a:spLocks noChangeArrowheads="1"/>
            </p:cNvSpPr>
            <p:nvPr/>
          </p:nvSpPr>
          <p:spPr bwMode="auto">
            <a:xfrm>
              <a:off x="4082" y="2886"/>
              <a:ext cx="431" cy="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19949" y="5692806"/>
            <a:ext cx="2524052" cy="1168416"/>
            <a:chOff x="6619949" y="5692806"/>
            <a:chExt cx="2524052" cy="1168416"/>
          </a:xfrm>
        </p:grpSpPr>
        <p:sp>
          <p:nvSpPr>
            <p:cNvPr id="11" name="Rectangle 10"/>
            <p:cNvSpPr/>
            <p:nvPr/>
          </p:nvSpPr>
          <p:spPr>
            <a:xfrm>
              <a:off x="7273963" y="5692806"/>
              <a:ext cx="1870038" cy="116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 9"/>
            <p:cNvGrpSpPr/>
            <p:nvPr/>
          </p:nvGrpSpPr>
          <p:grpSpPr>
            <a:xfrm>
              <a:off x="6619949" y="6350041"/>
              <a:ext cx="2479663" cy="511181"/>
              <a:chOff x="6619949" y="6350041"/>
              <a:chExt cx="2479663" cy="511181"/>
            </a:xfrm>
          </p:grpSpPr>
          <p:pic>
            <p:nvPicPr>
              <p:cNvPr id="13" name="Picture 11" descr="Capture décran 2009-11-26 à 08 39 31 (2)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46988" y="6350748"/>
                <a:ext cx="1752624" cy="510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tangle 13"/>
              <p:cNvSpPr/>
              <p:nvPr/>
            </p:nvSpPr>
            <p:spPr>
              <a:xfrm rot="16200000">
                <a:off x="6692976" y="6277014"/>
                <a:ext cx="507959" cy="654013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55650" y="981075"/>
            <a:ext cx="7921625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Titre 24"/>
          <p:cNvSpPr>
            <a:spLocks noGrp="1"/>
          </p:cNvSpPr>
          <p:nvPr>
            <p:ph type="title"/>
          </p:nvPr>
        </p:nvSpPr>
        <p:spPr>
          <a:xfrm>
            <a:off x="755650" y="0"/>
            <a:ext cx="7920038" cy="981075"/>
          </a:xfrm>
          <a:solidFill>
            <a:schemeClr val="bg1"/>
          </a:solidFill>
        </p:spPr>
        <p:txBody>
          <a:bodyPr/>
          <a:lstStyle/>
          <a:p>
            <a:r>
              <a:rPr lang="fr-FR" dirty="0" err="1" smtClean="0"/>
              <a:t>Ecoffices</a:t>
            </a:r>
            <a:r>
              <a:rPr lang="fr-FR" dirty="0" smtClean="0"/>
              <a:t> : </a:t>
            </a:r>
            <a:r>
              <a:rPr lang="fr-FR" dirty="0" smtClean="0">
                <a:solidFill>
                  <a:srgbClr val="92D050"/>
                </a:solidFill>
              </a:rPr>
              <a:t>the pilot</a:t>
            </a:r>
            <a:endParaRPr lang="fr-FR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6619949" y="5692806"/>
            <a:ext cx="2524052" cy="1168416"/>
            <a:chOff x="6619949" y="5692806"/>
            <a:chExt cx="2524052" cy="1168416"/>
          </a:xfrm>
        </p:grpSpPr>
        <p:sp>
          <p:nvSpPr>
            <p:cNvPr id="8" name="Rectangle 7"/>
            <p:cNvSpPr/>
            <p:nvPr/>
          </p:nvSpPr>
          <p:spPr>
            <a:xfrm>
              <a:off x="7273963" y="5692806"/>
              <a:ext cx="1870038" cy="116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9"/>
            <p:cNvGrpSpPr/>
            <p:nvPr/>
          </p:nvGrpSpPr>
          <p:grpSpPr>
            <a:xfrm>
              <a:off x="6619949" y="6350041"/>
              <a:ext cx="2479663" cy="511181"/>
              <a:chOff x="6619949" y="6350041"/>
              <a:chExt cx="2479663" cy="511181"/>
            </a:xfrm>
          </p:grpSpPr>
          <p:pic>
            <p:nvPicPr>
              <p:cNvPr id="10" name="Picture 11" descr="Capture décran 2009-11-26 à 08 39 31 (2)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46988" y="6350748"/>
                <a:ext cx="1752624" cy="510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 rot="16200000">
                <a:off x="6692976" y="6277014"/>
                <a:ext cx="507959" cy="654013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0" y="1274733"/>
            <a:ext cx="9144000" cy="4892742"/>
            <a:chOff x="0" y="909765"/>
            <a:chExt cx="9144000" cy="4892742"/>
          </a:xfrm>
        </p:grpSpPr>
        <p:pic>
          <p:nvPicPr>
            <p:cNvPr id="4" name="Image 3" descr="P1050726.JPG"/>
            <p:cNvPicPr>
              <a:picLocks noChangeAspect="1"/>
            </p:cNvPicPr>
            <p:nvPr/>
          </p:nvPicPr>
          <p:blipFill>
            <a:blip r:embed="rId4" cstate="print"/>
            <a:srcRect b="4875"/>
            <a:stretch>
              <a:fillRect/>
            </a:stretch>
          </p:blipFill>
          <p:spPr>
            <a:xfrm>
              <a:off x="0" y="909765"/>
              <a:ext cx="9144000" cy="48927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Image 2" descr="WelcomeScreenLiveRankin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7213" y="1241457"/>
              <a:ext cx="1387494" cy="1055802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21480000" lon="20989493" rev="0"/>
              </a:camera>
              <a:lightRig rig="threePt" dir="t"/>
            </a:scene3d>
          </p:spPr>
        </p:pic>
      </p:grp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55650" y="981075"/>
            <a:ext cx="7921625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Titre 24"/>
          <p:cNvSpPr>
            <a:spLocks noGrp="1"/>
          </p:cNvSpPr>
          <p:nvPr>
            <p:ph type="title"/>
          </p:nvPr>
        </p:nvSpPr>
        <p:spPr>
          <a:xfrm>
            <a:off x="755650" y="0"/>
            <a:ext cx="7920038" cy="981075"/>
          </a:xfrm>
          <a:solidFill>
            <a:schemeClr val="bg1"/>
          </a:solidFill>
        </p:spPr>
        <p:txBody>
          <a:bodyPr/>
          <a:lstStyle/>
          <a:p>
            <a:r>
              <a:rPr lang="fr-FR" dirty="0" err="1" smtClean="0"/>
              <a:t>Ecoffices</a:t>
            </a:r>
            <a:r>
              <a:rPr lang="fr-FR" dirty="0" smtClean="0"/>
              <a:t> : </a:t>
            </a:r>
            <a:r>
              <a:rPr lang="fr-FR" dirty="0" err="1" smtClean="0">
                <a:solidFill>
                  <a:srgbClr val="92D050"/>
                </a:solidFill>
              </a:rPr>
              <a:t>reception</a:t>
            </a:r>
            <a:r>
              <a:rPr lang="fr-FR" dirty="0" smtClean="0">
                <a:solidFill>
                  <a:srgbClr val="92D050"/>
                </a:solidFill>
              </a:rPr>
              <a:t> desk</a:t>
            </a:r>
            <a:endParaRPr lang="fr-FR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4" name="Rectangle 5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Short on IntUBE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08" y="1384272"/>
            <a:ext cx="6999647" cy="507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6619949" y="5692806"/>
            <a:ext cx="2524052" cy="1168416"/>
            <a:chOff x="6619949" y="5692806"/>
            <a:chExt cx="2524052" cy="1168416"/>
          </a:xfrm>
        </p:grpSpPr>
        <p:sp>
          <p:nvSpPr>
            <p:cNvPr id="6" name="Rectangle 5"/>
            <p:cNvSpPr/>
            <p:nvPr/>
          </p:nvSpPr>
          <p:spPr>
            <a:xfrm>
              <a:off x="7273963" y="5692806"/>
              <a:ext cx="1870038" cy="116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e 9"/>
            <p:cNvGrpSpPr/>
            <p:nvPr/>
          </p:nvGrpSpPr>
          <p:grpSpPr>
            <a:xfrm>
              <a:off x="6619949" y="6350041"/>
              <a:ext cx="2479663" cy="511181"/>
              <a:chOff x="6619949" y="6350041"/>
              <a:chExt cx="2479663" cy="511181"/>
            </a:xfrm>
          </p:grpSpPr>
          <p:pic>
            <p:nvPicPr>
              <p:cNvPr id="8" name="Picture 11" descr="Capture décran 2009-11-26 à 08 39 31 (2)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46988" y="6350748"/>
                <a:ext cx="1752624" cy="510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 rot="16200000">
                <a:off x="6692976" y="6277014"/>
                <a:ext cx="507959" cy="654013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" name="Image 2" descr="P1050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65194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WelcomeScreenLiveRank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3324" y="2187396"/>
            <a:ext cx="3176631" cy="251632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21480000" lon="20989493" rev="120458"/>
            </a:camera>
            <a:lightRig rig="threePt" dir="t"/>
          </a:scene3d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55650" y="981075"/>
            <a:ext cx="7921625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Titre 24"/>
          <p:cNvSpPr>
            <a:spLocks noGrp="1"/>
          </p:cNvSpPr>
          <p:nvPr>
            <p:ph type="title"/>
          </p:nvPr>
        </p:nvSpPr>
        <p:spPr>
          <a:xfrm>
            <a:off x="755650" y="0"/>
            <a:ext cx="7920038" cy="981075"/>
          </a:xfrm>
          <a:solidFill>
            <a:schemeClr val="bg1"/>
          </a:solidFill>
        </p:spPr>
        <p:txBody>
          <a:bodyPr/>
          <a:lstStyle/>
          <a:p>
            <a:r>
              <a:rPr lang="fr-FR" dirty="0" err="1" smtClean="0"/>
              <a:t>Ecoffices</a:t>
            </a:r>
            <a:r>
              <a:rPr lang="fr-FR" dirty="0" smtClean="0"/>
              <a:t> : </a:t>
            </a:r>
            <a:r>
              <a:rPr lang="fr-FR" dirty="0" err="1" smtClean="0">
                <a:solidFill>
                  <a:srgbClr val="92D050"/>
                </a:solidFill>
              </a:rPr>
              <a:t>reception</a:t>
            </a:r>
            <a:r>
              <a:rPr lang="fr-FR" dirty="0" smtClean="0">
                <a:solidFill>
                  <a:srgbClr val="92D050"/>
                </a:solidFill>
              </a:rPr>
              <a:t> desk</a:t>
            </a:r>
            <a:endParaRPr lang="fr-FR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6619949" y="5692806"/>
            <a:ext cx="2524052" cy="1168416"/>
            <a:chOff x="6619949" y="5692806"/>
            <a:chExt cx="2524052" cy="1168416"/>
          </a:xfrm>
        </p:grpSpPr>
        <p:sp>
          <p:nvSpPr>
            <p:cNvPr id="10" name="Rectangle 9"/>
            <p:cNvSpPr/>
            <p:nvPr/>
          </p:nvSpPr>
          <p:spPr>
            <a:xfrm>
              <a:off x="7273963" y="5692806"/>
              <a:ext cx="1870038" cy="116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e 9"/>
            <p:cNvGrpSpPr/>
            <p:nvPr/>
          </p:nvGrpSpPr>
          <p:grpSpPr>
            <a:xfrm>
              <a:off x="6619949" y="6350041"/>
              <a:ext cx="2479663" cy="511181"/>
              <a:chOff x="6619949" y="6350041"/>
              <a:chExt cx="2479663" cy="511181"/>
            </a:xfrm>
          </p:grpSpPr>
          <p:pic>
            <p:nvPicPr>
              <p:cNvPr id="12" name="Picture 11" descr="Capture décran 2009-11-26 à 08 39 31 (2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46988" y="6350748"/>
                <a:ext cx="1752624" cy="510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 rot="16200000">
                <a:off x="6692976" y="6277014"/>
                <a:ext cx="507959" cy="654013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1624013" y="1959051"/>
            <a:ext cx="5976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5600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000" b="1" dirty="0">
                <a:latin typeface="Arial" charset="0"/>
              </a:rPr>
              <a:t>User interface (challenge participant</a:t>
            </a:r>
            <a:r>
              <a:rPr lang="en-US" sz="2000" b="1" dirty="0" smtClean="0">
                <a:latin typeface="Arial" charset="0"/>
              </a:rPr>
              <a:t>)</a:t>
            </a:r>
          </a:p>
          <a:p>
            <a:pPr marL="812800" lvl="1" indent="-355600">
              <a:lnSpc>
                <a:spcPct val="7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1400" b="1" dirty="0" smtClean="0">
                <a:latin typeface="Arial" charset="0"/>
              </a:rPr>
              <a:t>Email notifications</a:t>
            </a:r>
            <a:endParaRPr lang="en-US" sz="1400" b="1" dirty="0">
              <a:latin typeface="Arial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0" y="1170027"/>
            <a:ext cx="9144000" cy="5143500"/>
            <a:chOff x="0" y="763551"/>
            <a:chExt cx="9144000" cy="5143500"/>
          </a:xfrm>
        </p:grpSpPr>
        <p:pic>
          <p:nvPicPr>
            <p:cNvPr id="7" name="Image 6" descr="P105073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3551"/>
              <a:ext cx="9144000" cy="5143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9" descr="interfaceclassique"/>
            <p:cNvPicPr>
              <a:picLocks noChangeAspect="1" noChangeArrowheads="1"/>
            </p:cNvPicPr>
            <p:nvPr/>
          </p:nvPicPr>
          <p:blipFill>
            <a:blip r:embed="rId4" cstate="print"/>
            <a:srcRect t="904" r="1302" b="23152"/>
            <a:stretch>
              <a:fillRect/>
            </a:stretch>
          </p:blipFill>
          <p:spPr bwMode="auto">
            <a:xfrm>
              <a:off x="3257531" y="1274733"/>
              <a:ext cx="4972543" cy="30305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scene3d>
              <a:camera prst="orthographicFront">
                <a:rot lat="0" lon="0" rev="21480000"/>
              </a:camera>
              <a:lightRig rig="threePt" dir="t"/>
            </a:scene3d>
          </p:spPr>
        </p:pic>
      </p:grpSp>
      <p:pic>
        <p:nvPicPr>
          <p:cNvPr id="6" name="Picture 10" descr="interfacemob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544" y="1712889"/>
            <a:ext cx="2154267" cy="3721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55650" y="981075"/>
            <a:ext cx="7921625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itre 24"/>
          <p:cNvSpPr>
            <a:spLocks noGrp="1"/>
          </p:cNvSpPr>
          <p:nvPr>
            <p:ph type="title"/>
          </p:nvPr>
        </p:nvSpPr>
        <p:spPr>
          <a:xfrm>
            <a:off x="755650" y="0"/>
            <a:ext cx="7920038" cy="981075"/>
          </a:xfrm>
          <a:solidFill>
            <a:schemeClr val="bg1"/>
          </a:solidFill>
        </p:spPr>
        <p:txBody>
          <a:bodyPr/>
          <a:lstStyle/>
          <a:p>
            <a:r>
              <a:rPr lang="fr-FR" dirty="0" err="1" smtClean="0"/>
              <a:t>Ecoffices</a:t>
            </a:r>
            <a:r>
              <a:rPr lang="fr-FR" dirty="0" smtClean="0"/>
              <a:t> : </a:t>
            </a:r>
            <a:r>
              <a:rPr lang="fr-FR" dirty="0" err="1" smtClean="0">
                <a:solidFill>
                  <a:srgbClr val="92D050"/>
                </a:solidFill>
              </a:rPr>
              <a:t>workstation</a:t>
            </a:r>
            <a:endParaRPr lang="fr-FR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6619949" y="5692806"/>
            <a:ext cx="2524052" cy="1168416"/>
            <a:chOff x="6619949" y="5692806"/>
            <a:chExt cx="2524052" cy="1168416"/>
          </a:xfrm>
        </p:grpSpPr>
        <p:sp>
          <p:nvSpPr>
            <p:cNvPr id="10" name="Rectangle 9"/>
            <p:cNvSpPr/>
            <p:nvPr/>
          </p:nvSpPr>
          <p:spPr>
            <a:xfrm>
              <a:off x="7273963" y="5692806"/>
              <a:ext cx="1870038" cy="1165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e 9"/>
            <p:cNvGrpSpPr/>
            <p:nvPr/>
          </p:nvGrpSpPr>
          <p:grpSpPr>
            <a:xfrm>
              <a:off x="6619949" y="6350041"/>
              <a:ext cx="2479663" cy="511181"/>
              <a:chOff x="6619949" y="6350041"/>
              <a:chExt cx="2479663" cy="511181"/>
            </a:xfrm>
          </p:grpSpPr>
          <p:pic>
            <p:nvPicPr>
              <p:cNvPr id="12" name="Picture 11" descr="Capture décran 2009-11-26 à 08 39 31 (2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46988" y="6350748"/>
                <a:ext cx="1752624" cy="510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 rot="16200000">
                <a:off x="6692976" y="6277014"/>
                <a:ext cx="507959" cy="654013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5" name="Pentagone 14"/>
          <p:cNvSpPr/>
          <p:nvPr/>
        </p:nvSpPr>
        <p:spPr>
          <a:xfrm>
            <a:off x="811161" y="2041506"/>
            <a:ext cx="2117754" cy="1387494"/>
          </a:xfrm>
          <a:prstGeom prst="homePlat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 smtClean="0">
                <a:solidFill>
                  <a:schemeClr val="bg1"/>
                </a:solidFill>
              </a:rPr>
              <a:t>1</a:t>
            </a:r>
            <a:endParaRPr lang="fr-FR" sz="3200" b="1" dirty="0">
              <a:solidFill>
                <a:schemeClr val="bg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2381221" y="2041506"/>
            <a:ext cx="4527611" cy="1387494"/>
          </a:xfrm>
          <a:prstGeom prst="chevron">
            <a:avLst>
              <a:gd name="adj" fmla="val 49016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 smtClean="0">
                <a:solidFill>
                  <a:schemeClr val="bg1"/>
                </a:solidFill>
              </a:rPr>
              <a:t>2</a:t>
            </a:r>
            <a:endParaRPr lang="fr-FR" sz="4000" b="1" dirty="0" smtClean="0">
              <a:solidFill>
                <a:schemeClr val="bg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6361136" y="2041506"/>
            <a:ext cx="2336833" cy="1387494"/>
          </a:xfrm>
          <a:prstGeom prst="chevron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 smtClean="0">
                <a:solidFill>
                  <a:schemeClr val="bg1"/>
                </a:solidFill>
              </a:rPr>
              <a:t>3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6492" y="3867156"/>
            <a:ext cx="2373345" cy="181588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Stage 1</a:t>
            </a:r>
          </a:p>
          <a:p>
            <a:pPr algn="ctr"/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“User interface”</a:t>
            </a:r>
          </a:p>
          <a:p>
            <a:pPr algn="ctr"/>
            <a:endParaRPr lang="en-US" sz="1600" dirty="0" smtClean="0">
              <a:latin typeface="+mn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  <a:ea typeface="Tahoma" pitchFamily="34" charset="0"/>
                <a:cs typeface="Tahoma" pitchFamily="34" charset="0"/>
              </a:rPr>
              <a:t> All offices monitored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  <a:ea typeface="Tahoma" pitchFamily="34" charset="0"/>
                <a:cs typeface="Tahoma" pitchFamily="34" charset="0"/>
              </a:rPr>
              <a:t> 2 groups: only one group equipped with the user interface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55650" y="981075"/>
            <a:ext cx="7921625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Titre 24"/>
          <p:cNvSpPr>
            <a:spLocks noGrp="1"/>
          </p:cNvSpPr>
          <p:nvPr>
            <p:ph type="title"/>
          </p:nvPr>
        </p:nvSpPr>
        <p:spPr>
          <a:xfrm>
            <a:off x="755650" y="0"/>
            <a:ext cx="7920038" cy="981075"/>
          </a:xfrm>
          <a:solidFill>
            <a:schemeClr val="bg1"/>
          </a:solidFill>
        </p:spPr>
        <p:txBody>
          <a:bodyPr/>
          <a:lstStyle/>
          <a:p>
            <a:r>
              <a:rPr lang="fr-FR" dirty="0" err="1" smtClean="0"/>
              <a:t>Ecoffices</a:t>
            </a:r>
            <a:r>
              <a:rPr lang="fr-FR" dirty="0" smtClean="0"/>
              <a:t> : </a:t>
            </a:r>
            <a:r>
              <a:rPr lang="fr-FR" dirty="0" smtClean="0">
                <a:solidFill>
                  <a:srgbClr val="92D050"/>
                </a:solidFill>
              </a:rPr>
              <a:t>stages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35286" y="1676376"/>
            <a:ext cx="926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latin typeface="+mn-lt"/>
                <a:ea typeface="Tahoma" pitchFamily="34" charset="0"/>
                <a:cs typeface="Tahoma" pitchFamily="34" charset="0"/>
              </a:rPr>
              <a:t>2 month</a:t>
            </a:r>
            <a:endParaRPr lang="en-US" sz="1600" i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2839" y="1676376"/>
            <a:ext cx="926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latin typeface="+mn-lt"/>
                <a:ea typeface="Tahoma" pitchFamily="34" charset="0"/>
                <a:cs typeface="Tahoma" pitchFamily="34" charset="0"/>
              </a:rPr>
              <a:t>6 month</a:t>
            </a:r>
            <a:endParaRPr lang="en-US" sz="1600" i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54884" y="1676376"/>
            <a:ext cx="926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latin typeface="+mn-lt"/>
                <a:ea typeface="Tahoma" pitchFamily="34" charset="0"/>
                <a:cs typeface="Tahoma" pitchFamily="34" charset="0"/>
              </a:rPr>
              <a:t>2 month</a:t>
            </a:r>
            <a:endParaRPr lang="en-US" sz="1600" i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9" name="Connecteur droit 28"/>
          <p:cNvCxnSpPr>
            <a:stCxn id="18" idx="0"/>
            <a:endCxn id="15" idx="2"/>
          </p:cNvCxnSpPr>
          <p:nvPr/>
        </p:nvCxnSpPr>
        <p:spPr>
          <a:xfrm rot="5400000" flipH="1" flipV="1">
            <a:off x="1304087" y="3648078"/>
            <a:ext cx="438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403584" y="3867156"/>
            <a:ext cx="2373345" cy="181588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Stage 2</a:t>
            </a:r>
          </a:p>
          <a:p>
            <a:pPr algn="ctr"/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“Challenge”</a:t>
            </a:r>
          </a:p>
          <a:p>
            <a:pPr algn="ctr"/>
            <a:endParaRPr lang="en-US" sz="1600" dirty="0" smtClean="0">
              <a:latin typeface="+mn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  <a:ea typeface="Tahoma" pitchFamily="34" charset="0"/>
                <a:cs typeface="Tahoma" pitchFamily="34" charset="0"/>
              </a:rPr>
              <a:t>All offices monitored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  <a:ea typeface="Tahoma" pitchFamily="34" charset="0"/>
                <a:cs typeface="Tahoma" pitchFamily="34" charset="0"/>
              </a:rPr>
              <a:t>3 teams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  <a:ea typeface="Tahoma" pitchFamily="34" charset="0"/>
                <a:cs typeface="Tahoma" pitchFamily="34" charset="0"/>
              </a:rPr>
              <a:t>All with access to the user interfaces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288111" y="3867156"/>
            <a:ext cx="2373345" cy="181588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Stage 3</a:t>
            </a:r>
          </a:p>
          <a:p>
            <a:pPr algn="ctr"/>
            <a:r>
              <a:rPr lang="en-US" sz="1600" b="1" dirty="0" smtClean="0">
                <a:latin typeface="+mn-lt"/>
                <a:ea typeface="Tahoma" pitchFamily="34" charset="0"/>
                <a:cs typeface="Tahoma" pitchFamily="34" charset="0"/>
              </a:rPr>
              <a:t>“Appropriation”</a:t>
            </a:r>
          </a:p>
          <a:p>
            <a:pPr algn="ctr"/>
            <a:endParaRPr lang="en-US" sz="1600" dirty="0" smtClean="0">
              <a:latin typeface="+mn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  <a:ea typeface="Tahoma" pitchFamily="34" charset="0"/>
                <a:cs typeface="Tahoma" pitchFamily="34" charset="0"/>
              </a:rPr>
              <a:t>All offices monitored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+mn-lt"/>
                <a:ea typeface="Tahoma" pitchFamily="34" charset="0"/>
                <a:cs typeface="Tahoma" pitchFamily="34" charset="0"/>
              </a:rPr>
              <a:t>All employees have access to the user interfaces</a:t>
            </a:r>
          </a:p>
        </p:txBody>
      </p:sp>
      <p:cxnSp>
        <p:nvCxnSpPr>
          <p:cNvPr id="32" name="Connecteur droit 31"/>
          <p:cNvCxnSpPr/>
          <p:nvPr/>
        </p:nvCxnSpPr>
        <p:spPr>
          <a:xfrm rot="5400000" flipH="1" flipV="1">
            <a:off x="4389435" y="3611565"/>
            <a:ext cx="438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rot="5400000" flipH="1" flipV="1">
            <a:off x="7237449" y="3648078"/>
            <a:ext cx="4381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0" name="Rectangle 6"/>
          <p:cNvSpPr>
            <a:spLocks noChangeArrowheads="1"/>
          </p:cNvSpPr>
          <p:nvPr/>
        </p:nvSpPr>
        <p:spPr bwMode="auto">
          <a:xfrm>
            <a:off x="5813442" y="3209922"/>
            <a:ext cx="3184506" cy="1643085"/>
          </a:xfrm>
          <a:prstGeom prst="rect">
            <a:avLst/>
          </a:prstGeom>
          <a:solidFill>
            <a:schemeClr val="bg1"/>
          </a:solidFill>
          <a:ln w="349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Thank you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268414"/>
            <a:ext cx="7920038" cy="3803672"/>
          </a:xfrm>
        </p:spPr>
        <p:txBody>
          <a:bodyPr/>
          <a:lstStyle/>
          <a:p>
            <a:r>
              <a:rPr lang="en-GB" dirty="0" smtClean="0"/>
              <a:t>Contact</a:t>
            </a:r>
            <a:r>
              <a:rPr lang="en-GB" dirty="0"/>
              <a:t>:</a:t>
            </a:r>
          </a:p>
          <a:p>
            <a:pPr lvl="1"/>
            <a:r>
              <a:rPr lang="en-GB" dirty="0" smtClean="0">
                <a:hlinkClick r:id="rId2"/>
              </a:rPr>
              <a:t>regis.decorme@cstb.fr</a:t>
            </a:r>
            <a:endParaRPr lang="en-GB" dirty="0" smtClean="0"/>
          </a:p>
          <a:p>
            <a:pPr lvl="1"/>
            <a:r>
              <a:rPr lang="en-GB" dirty="0" smtClean="0">
                <a:hlinkClick r:id="rId3"/>
              </a:rPr>
              <a:t>stephan.schuele@iat.uni-stuttgart.de</a:t>
            </a:r>
            <a:r>
              <a:rPr lang="en-GB" dirty="0" smtClean="0"/>
              <a:t>  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About </a:t>
            </a:r>
            <a:r>
              <a:rPr lang="en-GB" dirty="0" err="1"/>
              <a:t>IntUBE</a:t>
            </a:r>
            <a:r>
              <a:rPr lang="en-GB" dirty="0"/>
              <a:t>:</a:t>
            </a:r>
          </a:p>
          <a:p>
            <a:pPr lvl="1"/>
            <a:r>
              <a:rPr lang="en-GB" sz="1800" dirty="0">
                <a:hlinkClick r:id="rId4"/>
              </a:rPr>
              <a:t>http://www.intube.eu</a:t>
            </a:r>
            <a:endParaRPr lang="en-GB" sz="1800" dirty="0"/>
          </a:p>
          <a:p>
            <a:pPr lvl="1"/>
            <a:r>
              <a:rPr lang="en-GB" sz="1800" dirty="0"/>
              <a:t>Join online the Community of Interest !</a:t>
            </a:r>
          </a:p>
          <a:p>
            <a:pPr lvl="1"/>
            <a:r>
              <a:rPr lang="en-GB" sz="1800" dirty="0"/>
              <a:t>Mia Ala-Juusela, VTT, Project manager</a:t>
            </a:r>
          </a:p>
          <a:p>
            <a:pPr lvl="2"/>
            <a:r>
              <a:rPr lang="en-US" dirty="0">
                <a:hlinkClick r:id="rId5"/>
              </a:rPr>
              <a:t>mia.ala-juusela@vtt.fi</a:t>
            </a:r>
            <a:r>
              <a:rPr lang="en-US" dirty="0"/>
              <a:t>  </a:t>
            </a:r>
            <a:endParaRPr lang="en-US" dirty="0" smtClean="0"/>
          </a:p>
          <a:p>
            <a:pPr>
              <a:buClr>
                <a:srgbClr val="92D050"/>
              </a:buClr>
            </a:pPr>
            <a:endParaRPr lang="en-GB" dirty="0" smtClean="0"/>
          </a:p>
          <a:p>
            <a:pPr>
              <a:buClr>
                <a:srgbClr val="92D050"/>
              </a:buClr>
            </a:pPr>
            <a:r>
              <a:rPr lang="en-GB" dirty="0" smtClean="0"/>
              <a:t>About ECOFFICES (soon)</a:t>
            </a:r>
          </a:p>
          <a:p>
            <a:pPr lvl="1">
              <a:buClr>
                <a:srgbClr val="92D050"/>
              </a:buClr>
            </a:pPr>
            <a:r>
              <a:rPr lang="en-GB" sz="1800" dirty="0" smtClean="0">
                <a:hlinkClick r:id="rId4"/>
              </a:rPr>
              <a:t>http://www.ecoffices.com</a:t>
            </a:r>
          </a:p>
          <a:p>
            <a:pPr lvl="2">
              <a:buNone/>
            </a:pPr>
            <a:endParaRPr lang="fi-FI" dirty="0"/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5878593" y="4295375"/>
            <a:ext cx="30749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225D9C"/>
              </a:buClr>
              <a:buSzPct val="70000"/>
              <a:buFont typeface="Wingdings" pitchFamily="2" charset="2"/>
              <a:buNone/>
            </a:pPr>
            <a:r>
              <a:rPr lang="en-US" sz="1600" dirty="0" smtClean="0">
                <a:latin typeface="Arial" charset="0"/>
              </a:rPr>
              <a:t>Grant </a:t>
            </a:r>
            <a:r>
              <a:rPr lang="en-US" sz="1600" dirty="0">
                <a:latin typeface="Arial" charset="0"/>
              </a:rPr>
              <a:t>agreement n° </a:t>
            </a:r>
            <a:r>
              <a:rPr lang="fr-FR" sz="1600" b="1" dirty="0">
                <a:latin typeface="Arial" charset="0"/>
              </a:rPr>
              <a:t>224286</a:t>
            </a:r>
            <a:endParaRPr lang="en-US" sz="1600" b="1" dirty="0">
              <a:latin typeface="Arial" charset="0"/>
            </a:endParaRPr>
          </a:p>
        </p:txBody>
      </p:sp>
      <p:pic>
        <p:nvPicPr>
          <p:cNvPr id="210949" name="Picture 5" descr="fp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0108" y="3375035"/>
            <a:ext cx="1008062" cy="8207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273963" y="5692806"/>
            <a:ext cx="1870038" cy="116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6200000">
            <a:off x="6692976" y="6277014"/>
            <a:ext cx="507959" cy="6540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5805567" y="5065738"/>
            <a:ext cx="3184506" cy="919172"/>
            <a:chOff x="5776929" y="5254650"/>
            <a:chExt cx="3184506" cy="919172"/>
          </a:xfrm>
        </p:grpSpPr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5776929" y="5254650"/>
              <a:ext cx="3184506" cy="919172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92D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95522" y="5400702"/>
              <a:ext cx="1238960" cy="620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 r="-377" b="8855"/>
            <a:stretch>
              <a:fillRect/>
            </a:stretch>
          </p:blipFill>
          <p:spPr bwMode="auto">
            <a:xfrm>
              <a:off x="6032520" y="5364189"/>
              <a:ext cx="1095390" cy="629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context</a:t>
            </a:r>
            <a:endParaRPr lang="fi-FI" dirty="0">
              <a:solidFill>
                <a:srgbClr val="FF9933"/>
              </a:solidFill>
            </a:endParaRP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 tIns="82800"/>
          <a:lstStyle/>
          <a:p>
            <a:pPr marL="457200" indent="-457200">
              <a:lnSpc>
                <a:spcPct val="100000"/>
              </a:lnSpc>
            </a:pPr>
            <a:r>
              <a:rPr lang="en-GB" dirty="0" smtClean="0"/>
              <a:t>Energy awareness</a:t>
            </a:r>
            <a:endParaRPr lang="en-GB" sz="1800" b="1" dirty="0">
              <a:solidFill>
                <a:srgbClr val="FF9900"/>
              </a:solidFill>
            </a:endParaRPr>
          </a:p>
        </p:txBody>
      </p:sp>
      <p:pic>
        <p:nvPicPr>
          <p:cNvPr id="240644" name="Picture 4" descr="Flower Lam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2189" y="2219869"/>
            <a:ext cx="1905000" cy="269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0645" name="Picture 5" descr="Flower Lamp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0759" y="2219869"/>
            <a:ext cx="1905000" cy="269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58377" y="5104396"/>
            <a:ext cx="4467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 err="1" smtClean="0">
                <a:latin typeface="+mn-lt"/>
              </a:rPr>
              <a:t>Flower</a:t>
            </a:r>
            <a:r>
              <a:rPr lang="fr-FR" sz="1800" i="1" dirty="0" smtClean="0">
                <a:latin typeface="+mn-lt"/>
              </a:rPr>
              <a:t> </a:t>
            </a:r>
            <a:r>
              <a:rPr lang="fr-FR" sz="1800" i="1" dirty="0" err="1" smtClean="0">
                <a:latin typeface="+mn-lt"/>
              </a:rPr>
              <a:t>lamp</a:t>
            </a:r>
            <a:r>
              <a:rPr lang="fr-FR" sz="1800" i="1" dirty="0" smtClean="0">
                <a:latin typeface="+mn-lt"/>
              </a:rPr>
              <a:t>, Interactive Institute, </a:t>
            </a:r>
            <a:r>
              <a:rPr lang="fr-FR" sz="1800" i="1" dirty="0" err="1" smtClean="0">
                <a:latin typeface="+mn-lt"/>
              </a:rPr>
              <a:t>Sweden</a:t>
            </a:r>
            <a:endParaRPr lang="fr-FR" sz="1800" i="1" dirty="0" smtClean="0">
              <a:latin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context</a:t>
            </a:r>
            <a:endParaRPr lang="fi-FI" dirty="0"/>
          </a:p>
        </p:txBody>
      </p:sp>
      <p:pic>
        <p:nvPicPr>
          <p:cNvPr id="246789" name="Picture 5" descr="Imag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7532" y="2443149"/>
            <a:ext cx="2774988" cy="808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6790" name="Picture 6" descr="Imag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1480" y="3903669"/>
            <a:ext cx="3046089" cy="885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6796" name="Line 12"/>
          <p:cNvSpPr>
            <a:spLocks noChangeShapeType="1"/>
          </p:cNvSpPr>
          <p:nvPr/>
        </p:nvSpPr>
        <p:spPr bwMode="auto">
          <a:xfrm>
            <a:off x="3513123" y="339089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46797" name="AutoShape 13"/>
          <p:cNvSpPr>
            <a:spLocks noChangeArrowheads="1"/>
          </p:cNvSpPr>
          <p:nvPr/>
        </p:nvSpPr>
        <p:spPr bwMode="auto">
          <a:xfrm>
            <a:off x="4540254" y="3390890"/>
            <a:ext cx="323850" cy="323850"/>
          </a:xfrm>
          <a:prstGeom prst="downArrow">
            <a:avLst>
              <a:gd name="adj1" fmla="val 50000"/>
              <a:gd name="adj2" fmla="val 51472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none" anchor="ctr"/>
          <a:lstStyle/>
          <a:p>
            <a:endParaRPr lang="fr-FR"/>
          </a:p>
        </p:txBody>
      </p:sp>
      <p:sp>
        <p:nvSpPr>
          <p:cNvPr id="246800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268413"/>
            <a:ext cx="6080156" cy="5113337"/>
          </a:xfrm>
          <a:noFill/>
          <a:ln/>
        </p:spPr>
        <p:txBody>
          <a:bodyPr tIns="82800"/>
          <a:lstStyle/>
          <a:p>
            <a:pPr marL="457200" indent="-457200">
              <a:lnSpc>
                <a:spcPct val="100000"/>
              </a:lnSpc>
            </a:pPr>
            <a:r>
              <a:rPr lang="en-GB" dirty="0" smtClean="0"/>
              <a:t>Online information sharing</a:t>
            </a:r>
            <a:endParaRPr lang="en-GB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100351" y="5145111"/>
            <a:ext cx="3151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 smtClean="0">
                <a:latin typeface="+mn-lt"/>
              </a:rPr>
              <a:t>A social network for </a:t>
            </a:r>
            <a:r>
              <a:rPr lang="fr-FR" sz="1800" i="1" dirty="0" err="1" smtClean="0">
                <a:latin typeface="+mn-lt"/>
              </a:rPr>
              <a:t>energy</a:t>
            </a:r>
            <a:r>
              <a:rPr lang="fr-FR" sz="1800" i="1" dirty="0" smtClean="0">
                <a:latin typeface="+mn-lt"/>
              </a:rPr>
              <a:t> ?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2636811" y="2078019"/>
            <a:ext cx="3743325" cy="2730500"/>
            <a:chOff x="2636811" y="2078019"/>
            <a:chExt cx="3743325" cy="2730500"/>
          </a:xfrm>
        </p:grpSpPr>
        <p:pic>
          <p:nvPicPr>
            <p:cNvPr id="244740" name="Picture 4" descr="challenge_bandeau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36811" y="2078019"/>
              <a:ext cx="3676650" cy="939800"/>
            </a:xfrm>
            <a:prstGeom prst="rect">
              <a:avLst/>
            </a:prstGeom>
            <a:noFill/>
          </p:spPr>
        </p:pic>
        <p:pic>
          <p:nvPicPr>
            <p:cNvPr id="244741" name="Picture 5" descr="Gagnez un velo électrique en participant au challenge POWEO Bo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1611" y="2973369"/>
              <a:ext cx="3438525" cy="1835150"/>
            </a:xfrm>
            <a:prstGeom prst="rect">
              <a:avLst/>
            </a:prstGeom>
            <a:noFill/>
          </p:spPr>
        </p:pic>
      </p:grpSp>
      <p:sp>
        <p:nvSpPr>
          <p:cNvPr id="244747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context</a:t>
            </a:r>
            <a:endParaRPr lang="fi-FI" dirty="0"/>
          </a:p>
        </p:txBody>
      </p:sp>
      <p:sp>
        <p:nvSpPr>
          <p:cNvPr id="244750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755649" y="1268413"/>
            <a:ext cx="6262721" cy="5113337"/>
          </a:xfrm>
          <a:noFill/>
          <a:ln/>
        </p:spPr>
        <p:txBody>
          <a:bodyPr tIns="82800"/>
          <a:lstStyle/>
          <a:p>
            <a:pPr marL="457200" indent="-457200">
              <a:lnSpc>
                <a:spcPct val="100000"/>
              </a:lnSpc>
            </a:pPr>
            <a:r>
              <a:rPr lang="en-GB" dirty="0" smtClean="0"/>
              <a:t>Energy consumption benchmarking</a:t>
            </a:r>
            <a:endParaRPr lang="en-GB" dirty="0"/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2162142" y="4999059"/>
            <a:ext cx="51848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1800" i="1" dirty="0" err="1">
                <a:latin typeface="+mn-lt"/>
              </a:rPr>
              <a:t>Energy</a:t>
            </a:r>
            <a:r>
              <a:rPr lang="fr-FR" sz="1800" i="1" dirty="0">
                <a:latin typeface="+mn-lt"/>
              </a:rPr>
              <a:t> </a:t>
            </a:r>
            <a:r>
              <a:rPr lang="fr-FR" sz="1800" i="1" dirty="0" err="1">
                <a:latin typeface="+mn-lt"/>
              </a:rPr>
              <a:t>efficiency</a:t>
            </a:r>
            <a:r>
              <a:rPr lang="fr-FR" sz="1800" i="1" dirty="0">
                <a:latin typeface="+mn-lt"/>
              </a:rPr>
              <a:t> challenge </a:t>
            </a:r>
            <a:r>
              <a:rPr lang="fr-FR" sz="1800" i="1" dirty="0" err="1">
                <a:latin typeface="+mn-lt"/>
              </a:rPr>
              <a:t>launched</a:t>
            </a:r>
            <a:r>
              <a:rPr lang="fr-FR" sz="1800" i="1" dirty="0">
                <a:latin typeface="+mn-lt"/>
              </a:rPr>
              <a:t> by </a:t>
            </a:r>
            <a:r>
              <a:rPr lang="fr-FR" sz="1800" i="1" dirty="0" err="1">
                <a:latin typeface="+mn-lt"/>
              </a:rPr>
              <a:t>Poweo</a:t>
            </a:r>
            <a:r>
              <a:rPr lang="fr-FR" sz="1800" i="1" dirty="0">
                <a:latin typeface="+mn-lt"/>
              </a:rPr>
              <a:t>, </a:t>
            </a:r>
            <a:r>
              <a:rPr lang="fr-FR" sz="1800" i="1" dirty="0" smtClean="0">
                <a:latin typeface="+mn-lt"/>
              </a:rPr>
              <a:t>French alternative </a:t>
            </a:r>
            <a:r>
              <a:rPr lang="fr-FR" sz="1800" i="1" dirty="0" err="1" smtClean="0">
                <a:latin typeface="+mn-lt"/>
              </a:rPr>
              <a:t>energy</a:t>
            </a:r>
            <a:r>
              <a:rPr lang="fr-FR" sz="1800" i="1" dirty="0" smtClean="0">
                <a:latin typeface="+mn-lt"/>
              </a:rPr>
              <a:t> </a:t>
            </a:r>
            <a:r>
              <a:rPr lang="fr-FR" sz="1800" i="1" dirty="0">
                <a:latin typeface="+mn-lt"/>
              </a:rPr>
              <a:t>provider</a:t>
            </a:r>
          </a:p>
          <a:p>
            <a:pPr algn="ctr"/>
            <a:r>
              <a:rPr lang="fr-FR" sz="1800" i="1" dirty="0" smtClean="0">
                <a:solidFill>
                  <a:srgbClr val="FF9933"/>
                </a:solidFill>
                <a:latin typeface="+mn-lt"/>
              </a:rPr>
              <a:t>http</a:t>
            </a:r>
            <a:r>
              <a:rPr lang="fr-FR" sz="1800" i="1" dirty="0">
                <a:solidFill>
                  <a:srgbClr val="FF9933"/>
                </a:solidFill>
                <a:latin typeface="+mn-lt"/>
              </a:rPr>
              <a:t>://www.poweo.fr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49" y="1603350"/>
            <a:ext cx="7285085" cy="4813325"/>
          </a:xfrm>
        </p:spPr>
        <p:txBody>
          <a:bodyPr/>
          <a:lstStyle/>
          <a:p>
            <a:r>
              <a:rPr lang="en-US" dirty="0"/>
              <a:t>Energy management within office buildings</a:t>
            </a:r>
          </a:p>
          <a:p>
            <a:pPr lvl="1"/>
            <a:r>
              <a:rPr lang="en-US" dirty="0"/>
              <a:t>Service sector is usually very </a:t>
            </a:r>
            <a:r>
              <a:rPr lang="en-US" dirty="0" smtClean="0"/>
              <a:t>wasteful with energy</a:t>
            </a:r>
          </a:p>
          <a:p>
            <a:pPr lvl="2"/>
            <a:r>
              <a:rPr lang="en-US" sz="2400" dirty="0" smtClean="0"/>
              <a:t>high amounts of energy use</a:t>
            </a:r>
          </a:p>
          <a:p>
            <a:pPr lvl="2"/>
            <a:r>
              <a:rPr lang="en-US" sz="2400" dirty="0" smtClean="0"/>
              <a:t>low </a:t>
            </a:r>
            <a:r>
              <a:rPr lang="en-US" sz="2400" dirty="0"/>
              <a:t>levels of </a:t>
            </a:r>
            <a:r>
              <a:rPr lang="en-US" sz="2400" dirty="0" smtClean="0"/>
              <a:t>efficiency </a:t>
            </a:r>
          </a:p>
          <a:p>
            <a:pPr lvl="1"/>
            <a:r>
              <a:rPr lang="en-US" dirty="0" smtClean="0"/>
              <a:t>Employees </a:t>
            </a:r>
            <a:r>
              <a:rPr lang="en-US" dirty="0"/>
              <a:t>rarely have a good understanding of and interest in energy </a:t>
            </a:r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context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53" name="Picture 9" descr="podiumstroum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8572" y="2260584"/>
            <a:ext cx="2625734" cy="262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602000"/>
            <a:ext cx="5751540" cy="4849838"/>
          </a:xfrm>
        </p:spPr>
        <p:txBody>
          <a:bodyPr/>
          <a:lstStyle/>
          <a:p>
            <a:r>
              <a:rPr lang="en-US" dirty="0" smtClean="0"/>
              <a:t>An intelligent use of buildings’ energy information through an energy competition</a:t>
            </a:r>
            <a:endParaRPr lang="en-US" dirty="0"/>
          </a:p>
          <a:p>
            <a:pPr lvl="1"/>
            <a:r>
              <a:rPr lang="en-US" dirty="0" smtClean="0"/>
              <a:t>Organize an energy challenge within office buildings to:</a:t>
            </a:r>
          </a:p>
          <a:p>
            <a:pPr lvl="2"/>
            <a:r>
              <a:rPr lang="en-US" sz="2400" dirty="0" smtClean="0"/>
              <a:t>Increase eco-</a:t>
            </a:r>
            <a:r>
              <a:rPr lang="en-US" sz="2400" dirty="0" err="1" smtClean="0"/>
              <a:t>behaviours</a:t>
            </a:r>
            <a:r>
              <a:rPr lang="en-US" sz="2400" dirty="0" smtClean="0"/>
              <a:t> and eco-attitude</a:t>
            </a:r>
          </a:p>
          <a:p>
            <a:pPr lvl="2"/>
            <a:r>
              <a:rPr lang="en-US" sz="2400" dirty="0" smtClean="0"/>
              <a:t>Improve the use of office equipments</a:t>
            </a:r>
          </a:p>
          <a:p>
            <a:pPr lvl="2"/>
            <a:r>
              <a:rPr lang="en-US" sz="2400" dirty="0" smtClean="0"/>
              <a:t>Reduce energy consumptions</a:t>
            </a:r>
            <a:endParaRPr lang="en-US" dirty="0" smtClean="0"/>
          </a:p>
          <a:p>
            <a:pPr lvl="2"/>
            <a:endParaRPr lang="en-US" sz="1600" dirty="0"/>
          </a:p>
          <a:p>
            <a:endParaRPr lang="fr-FR" sz="2000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concept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8" name="Picture 4" descr="j043392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9553" y="3027357"/>
            <a:ext cx="1131903" cy="1131903"/>
          </a:xfrm>
          <a:prstGeom prst="rect">
            <a:avLst/>
          </a:prstGeom>
          <a:noFill/>
        </p:spPr>
      </p:pic>
      <p:pic>
        <p:nvPicPr>
          <p:cNvPr id="236552" name="Picture 8" descr="j04338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111" y="1968480"/>
            <a:ext cx="1679598" cy="1679598"/>
          </a:xfrm>
          <a:prstGeom prst="rect">
            <a:avLst/>
          </a:prstGeom>
          <a:noFill/>
        </p:spPr>
      </p:pic>
      <p:sp>
        <p:nvSpPr>
          <p:cNvPr id="8" name="Rectangle 11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i-FI" dirty="0" smtClean="0"/>
              <a:t>The challenge: </a:t>
            </a:r>
            <a:r>
              <a:rPr lang="fi-FI" dirty="0" smtClean="0">
                <a:solidFill>
                  <a:srgbClr val="FF9933"/>
                </a:solidFill>
              </a:rPr>
              <a:t>concept</a:t>
            </a:r>
            <a:endParaRPr lang="fi-FI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55650" y="1602000"/>
            <a:ext cx="5751540" cy="48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of ICTs for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accurate monitoring</a:t>
            </a:r>
          </a:p>
          <a:p>
            <a:pPr marL="812800" lvl="1" indent="-3556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Individual energy consumptions</a:t>
            </a:r>
          </a:p>
          <a:p>
            <a:pPr marL="812800" lvl="1" indent="-3556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Activity monitoring</a:t>
            </a:r>
          </a:p>
          <a:p>
            <a:pPr marL="1270000" lvl="2" indent="-3556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400" b="1" kern="0" dirty="0" smtClean="0">
                <a:latin typeface="+mn-lt"/>
              </a:rPr>
              <a:t>Bonus / penalty system</a:t>
            </a:r>
          </a:p>
          <a:p>
            <a:pPr marL="355600" indent="-3556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r>
              <a:rPr lang="en-US" sz="2400" b="1" kern="0" dirty="0" smtClean="0">
                <a:latin typeface="+mn-lt"/>
              </a:rPr>
              <a:t>A win-win challenge</a:t>
            </a:r>
          </a:p>
          <a:p>
            <a:pPr marL="812800" lvl="1" indent="-3556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Reward for the employees</a:t>
            </a:r>
          </a:p>
          <a:p>
            <a:pPr marL="812800" lvl="1" indent="-3556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Energy savings for the company</a:t>
            </a:r>
          </a:p>
          <a:p>
            <a:pPr marL="812800" lvl="1" indent="-3556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Font typeface="Wingdings" pitchFamily="2" charset="2"/>
              <a:buChar char="v"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157288" marR="0" lvl="2" indent="-173038" algn="l" defTabSz="914400" rtl="0" eaLnBrk="1" fontAlgn="base" latinLnBrk="0" hangingPunct="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Tx/>
              <a:buFont typeface="Tahoma" pitchFamily="34" charset="0"/>
              <a:buChar char="»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55600" marR="0" lvl="0" indent="-355600" algn="l" defTabSz="914400" rtl="0" eaLnBrk="1" fontAlgn="base" latinLnBrk="0" hangingPunct="1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9854</TotalTime>
  <Words>741</Words>
  <Application>Microsoft Office PowerPoint</Application>
  <PresentationFormat>Affichage à l'écran (4:3)</PresentationFormat>
  <Paragraphs>208</Paragraphs>
  <Slides>33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Default Design</vt:lpstr>
      <vt:lpstr> Intelligent Use of Buildings’ Energy Information </vt:lpstr>
      <vt:lpstr>Short on IntUBE</vt:lpstr>
      <vt:lpstr>Short on IntUBE</vt:lpstr>
      <vt:lpstr>The challenge: context</vt:lpstr>
      <vt:lpstr>The challenge: context</vt:lpstr>
      <vt:lpstr>The challenge: context</vt:lpstr>
      <vt:lpstr>The challenge: context</vt:lpstr>
      <vt:lpstr>The challenge: concept</vt:lpstr>
      <vt:lpstr>The challenge: concept</vt:lpstr>
      <vt:lpstr>The challenge: Bonus or penalty ?</vt:lpstr>
      <vt:lpstr>The challenge: Bonus or penalty ?</vt:lpstr>
      <vt:lpstr>The challenge: Bonus or penalty ?</vt:lpstr>
      <vt:lpstr>The challenge: Bonus or penalty ?</vt:lpstr>
      <vt:lpstr>The challenge: bonus / penalty</vt:lpstr>
      <vt:lpstr>The challenge: objectives &amp; impact</vt:lpstr>
      <vt:lpstr>The challenge: technology</vt:lpstr>
      <vt:lpstr>The challenge: technology</vt:lpstr>
      <vt:lpstr>The challenge: technology</vt:lpstr>
      <vt:lpstr>The challenge: technology</vt:lpstr>
      <vt:lpstr>The challenge: technology</vt:lpstr>
      <vt:lpstr>The challenge: technology</vt:lpstr>
      <vt:lpstr>The challenge: technology</vt:lpstr>
      <vt:lpstr>The challenge: technology</vt:lpstr>
      <vt:lpstr>The challenge: technology</vt:lpstr>
      <vt:lpstr>Coming next …</vt:lpstr>
      <vt:lpstr>Ecoffices : where ?</vt:lpstr>
      <vt:lpstr>Ecoffices : where ?</vt:lpstr>
      <vt:lpstr>Ecoffices : the pilot</vt:lpstr>
      <vt:lpstr>Ecoffices : reception desk</vt:lpstr>
      <vt:lpstr>Ecoffices : reception desk</vt:lpstr>
      <vt:lpstr>Ecoffices : workstation</vt:lpstr>
      <vt:lpstr>Ecoffices : stages</vt:lpstr>
      <vt:lpstr>Thank you</vt:lpstr>
    </vt:vector>
  </TitlesOfParts>
  <Company>IntUBE Consortium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IntUBE presentations</dc:title>
  <dc:creator>Matti Hannus/Mia Ala-Juusela VTT</dc:creator>
  <cp:lastModifiedBy>Regis Decorme</cp:lastModifiedBy>
  <cp:revision>356</cp:revision>
  <cp:lastPrinted>2009-03-18T08:36:03Z</cp:lastPrinted>
  <dcterms:created xsi:type="dcterms:W3CDTF">2005-01-17T16:39:38Z</dcterms:created>
  <dcterms:modified xsi:type="dcterms:W3CDTF">2010-04-11T19:55:12Z</dcterms:modified>
</cp:coreProperties>
</file>